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5" r:id="rId7"/>
    <p:sldId id="266" r:id="rId8"/>
    <p:sldId id="267" r:id="rId9"/>
    <p:sldId id="264" r:id="rId10"/>
    <p:sldId id="261" r:id="rId11"/>
    <p:sldId id="262" r:id="rId12"/>
    <p:sldId id="268" r:id="rId13"/>
    <p:sldId id="269" r:id="rId14"/>
    <p:sldId id="274" r:id="rId15"/>
    <p:sldId id="275" r:id="rId16"/>
    <p:sldId id="270" r:id="rId17"/>
    <p:sldId id="276" r:id="rId18"/>
    <p:sldId id="271" r:id="rId19"/>
    <p:sldId id="277" r:id="rId20"/>
    <p:sldId id="280" r:id="rId21"/>
    <p:sldId id="279" r:id="rId22"/>
    <p:sldId id="272" r:id="rId23"/>
    <p:sldId id="273" r:id="rId24"/>
    <p:sldId id="282" r:id="rId25"/>
    <p:sldId id="278" r:id="rId26"/>
    <p:sldId id="281" r:id="rId27"/>
    <p:sldId id="283" r:id="rId28"/>
    <p:sldId id="284" r:id="rId29"/>
    <p:sldId id="285" r:id="rId30"/>
    <p:sldId id="260" r:id="rId31"/>
    <p:sldId id="286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22.09.2025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22.09.2025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22.09.2025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Nitriansky_hrad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k.wikipedia.org/wiki/Uhorsko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75656" y="1052736"/>
            <a:ext cx="5832648" cy="1470025"/>
          </a:xfrm>
        </p:spPr>
        <p:txBody>
          <a:bodyPr>
            <a:noAutofit/>
          </a:bodyPr>
          <a:lstStyle/>
          <a:p>
            <a:r>
              <a:rPr lang="sk-SK" sz="5400" dirty="0" smtClean="0">
                <a:solidFill>
                  <a:srgbClr val="990033"/>
                </a:solidFill>
                <a:latin typeface="Georgia" pitchFamily="18" charset="0"/>
              </a:rPr>
              <a:t>Dejiny </a:t>
            </a:r>
            <a:r>
              <a:rPr lang="cs-CZ" sz="5400" dirty="0" smtClean="0">
                <a:solidFill>
                  <a:srgbClr val="990033"/>
                </a:solidFill>
                <a:latin typeface="Georgia" pitchFamily="18" charset="0"/>
              </a:rPr>
              <a:t>Slovenska</a:t>
            </a:r>
            <a:br>
              <a:rPr lang="cs-CZ" sz="5400" dirty="0" smtClean="0">
                <a:solidFill>
                  <a:srgbClr val="990033"/>
                </a:solidFill>
                <a:latin typeface="Georgia" pitchFamily="18" charset="0"/>
              </a:rPr>
            </a:br>
            <a:r>
              <a:rPr lang="cs-CZ" sz="5400" dirty="0" smtClean="0">
                <a:solidFill>
                  <a:srgbClr val="990033"/>
                </a:solidFill>
                <a:latin typeface="Georgia" pitchFamily="18" charset="0"/>
              </a:rPr>
              <a:t> a </a:t>
            </a:r>
            <a:r>
              <a:rPr lang="sk-SK" sz="5400" dirty="0" smtClean="0">
                <a:solidFill>
                  <a:srgbClr val="990033"/>
                </a:solidFill>
                <a:latin typeface="Georgia" pitchFamily="18" charset="0"/>
              </a:rPr>
              <a:t>Slovákov</a:t>
            </a:r>
            <a:endParaRPr lang="sk-SK" sz="5400" dirty="0">
              <a:solidFill>
                <a:srgbClr val="990033"/>
              </a:solidFill>
              <a:latin typeface="Georgia" pitchFamily="18" charset="0"/>
            </a:endParaRPr>
          </a:p>
        </p:txBody>
      </p:sp>
      <p:pic>
        <p:nvPicPr>
          <p:cNvPr id="6" name="Picture 2" descr="Související obrázek"/>
          <p:cNvPicPr>
            <a:picLocks noChangeAspect="1" noChangeArrowheads="1"/>
          </p:cNvPicPr>
          <p:nvPr/>
        </p:nvPicPr>
        <p:blipFill>
          <a:blip r:embed="rId2" cstate="print"/>
          <a:srcRect l="1042" t="8873" r="3125" b="7720"/>
          <a:stretch>
            <a:fillRect/>
          </a:stretch>
        </p:blipFill>
        <p:spPr bwMode="auto">
          <a:xfrm>
            <a:off x="1187624" y="2924944"/>
            <a:ext cx="7046808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Rímske vojská na území Slovenska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 </a:t>
            </a:r>
            <a:r>
              <a:rPr lang="sk-SK" dirty="0" smtClean="0"/>
              <a:t>Najznámejšou historickou pamiatkou pobytu rímskych vojsk na našom území je historický </a:t>
            </a:r>
            <a:r>
              <a:rPr lang="sk-SK" b="1" dirty="0" smtClean="0"/>
              <a:t>nápis na skale v Trenčíne (</a:t>
            </a:r>
            <a:r>
              <a:rPr lang="sk-SK" b="1" dirty="0" err="1" smtClean="0"/>
              <a:t>Laugaritio</a:t>
            </a:r>
            <a:r>
              <a:rPr lang="sk-SK" b="1" dirty="0" smtClean="0"/>
              <a:t>) z rokov 179-180</a:t>
            </a:r>
            <a:r>
              <a:rPr lang="sk-SK" dirty="0" smtClean="0"/>
              <a:t>. </a:t>
            </a:r>
          </a:p>
          <a:p>
            <a:r>
              <a:rPr lang="sk-SK" dirty="0" smtClean="0"/>
              <a:t> Je pamiatkou na prítomnosť vojakov cisára Marca </a:t>
            </a:r>
            <a:r>
              <a:rPr lang="sk-SK" dirty="0" err="1" smtClean="0"/>
              <a:t>Aurelia</a:t>
            </a:r>
            <a:r>
              <a:rPr lang="sk-SK" dirty="0" smtClean="0"/>
              <a:t> pri potlačení Germánov. </a:t>
            </a:r>
          </a:p>
          <a:p>
            <a:r>
              <a:rPr lang="sk-SK" dirty="0" smtClean="0"/>
              <a:t> Rimania si budovali opevnenú hranicu svojej ríše – </a:t>
            </a:r>
            <a:r>
              <a:rPr lang="sk-SK" b="1" dirty="0" err="1" smtClean="0"/>
              <a:t>Limes</a:t>
            </a:r>
            <a:r>
              <a:rPr lang="sk-SK" b="1" dirty="0" smtClean="0"/>
              <a:t> </a:t>
            </a:r>
            <a:r>
              <a:rPr lang="sk-SK" b="1" dirty="0" err="1" smtClean="0"/>
              <a:t>Romanus</a:t>
            </a:r>
            <a:r>
              <a:rPr lang="sk-SK" dirty="0" smtClean="0"/>
              <a:t>, ktorá siahala na severe k Dunaju, preto sa naše územie stalo </a:t>
            </a:r>
            <a:r>
              <a:rPr lang="sk-SK" b="1" dirty="0" smtClean="0"/>
              <a:t>súčasťou Rímskej ríše</a:t>
            </a:r>
            <a:r>
              <a:rPr lang="sk-SK" dirty="0" smtClean="0"/>
              <a:t>. </a:t>
            </a:r>
          </a:p>
          <a:p>
            <a:r>
              <a:rPr lang="sk-SK" dirty="0" smtClean="0"/>
              <a:t>Vojenské tábory Rimanov boli postavené na </a:t>
            </a:r>
            <a:r>
              <a:rPr lang="sk-SK" b="1" dirty="0" smtClean="0"/>
              <a:t>Devíne,</a:t>
            </a:r>
            <a:r>
              <a:rPr lang="sk-SK" dirty="0" smtClean="0"/>
              <a:t> v </a:t>
            </a:r>
            <a:r>
              <a:rPr lang="sk-SK" b="1" dirty="0" smtClean="0"/>
              <a:t>Rusovciach (</a:t>
            </a:r>
            <a:r>
              <a:rPr lang="sk-SK" b="1" dirty="0" err="1" smtClean="0"/>
              <a:t>Gerulata</a:t>
            </a:r>
            <a:r>
              <a:rPr lang="sk-SK" b="1" dirty="0" smtClean="0"/>
              <a:t>), </a:t>
            </a:r>
            <a:r>
              <a:rPr lang="sk-SK" dirty="0" smtClean="0"/>
              <a:t>v </a:t>
            </a:r>
            <a:r>
              <a:rPr lang="sk-SK" b="1" dirty="0" smtClean="0"/>
              <a:t>Iži pri Komárne (</a:t>
            </a:r>
            <a:r>
              <a:rPr lang="sk-SK" b="1" dirty="0" err="1" smtClean="0"/>
              <a:t>Brigetio</a:t>
            </a:r>
            <a:r>
              <a:rPr lang="sk-SK" dirty="0" smtClean="0"/>
              <a:t>).  V týchto miestach sa našli napr. aj hlinené kocky, ktoré rímski vojaci s obľubou hrávali.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20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0" y="573325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počesť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víťazstva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alebo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 Na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víťazstvo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Víťazstvu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cisárov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z vojska [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alebo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 a vojska  /Vojsko],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ktoré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táborilo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alebo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ležalo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/sídlilo/usadilo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rozprestrelo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] v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Laugariciu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855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vojakov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II.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légie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Marcus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Valerius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Maximianus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legát II.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pomocnej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légie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dal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vyhotoviť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.“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2060"/>
                </a:solidFill>
                <a:latin typeface="Georgia" pitchFamily="18" charset="0"/>
              </a:rPr>
              <a:t>Príchod Slovanov</a:t>
            </a:r>
            <a:endParaRPr lang="cs-CZ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4. – 7. storočie,  sťahovanie národov</a:t>
            </a:r>
          </a:p>
          <a:p>
            <a:r>
              <a:rPr lang="sk-SK" dirty="0" smtClean="0"/>
              <a:t>Karpatská kotlina – slovanské kmene</a:t>
            </a:r>
          </a:p>
          <a:p>
            <a:r>
              <a:rPr lang="sk-SK" dirty="0" smtClean="0"/>
              <a:t>6. stor. – územie ohrozovali Avari </a:t>
            </a:r>
          </a:p>
          <a:p>
            <a:r>
              <a:rPr lang="sk-SK" dirty="0" smtClean="0"/>
              <a:t>Samova ríša (623 – 658) prvý štátny útvar na Slovensku</a:t>
            </a:r>
          </a:p>
          <a:p>
            <a:r>
              <a:rPr lang="cs-CZ" dirty="0" err="1" smtClean="0"/>
              <a:t>koncom</a:t>
            </a:r>
            <a:r>
              <a:rPr lang="cs-CZ" dirty="0" smtClean="0"/>
              <a:t> 8. </a:t>
            </a:r>
            <a:r>
              <a:rPr lang="sk-SK" dirty="0" smtClean="0"/>
              <a:t>storočia vojsko franského cisára Karola Veľkého Avarov porazilo.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Autofit/>
          </a:bodyPr>
          <a:lstStyle/>
          <a:p>
            <a:r>
              <a:rPr lang="sk-SK" b="1" dirty="0" smtClean="0">
                <a:latin typeface="Georgia" pitchFamily="18" charset="0"/>
              </a:rPr>
              <a:t/>
            </a:r>
            <a:br>
              <a:rPr lang="sk-SK" b="1" dirty="0" smtClean="0">
                <a:latin typeface="Georgia" pitchFamily="18" charset="0"/>
              </a:rPr>
            </a:br>
            <a:r>
              <a:rPr lang="sk-SK" b="1" dirty="0" smtClean="0">
                <a:latin typeface="Georgia" pitchFamily="18" charset="0"/>
              </a:rPr>
              <a:t/>
            </a:r>
            <a:br>
              <a:rPr lang="sk-SK" b="1" dirty="0" smtClean="0">
                <a:latin typeface="Georgia" pitchFamily="18" charset="0"/>
              </a:rPr>
            </a:br>
            <a:r>
              <a:rPr lang="sk-SK" sz="4000" b="1" dirty="0" smtClean="0">
                <a:solidFill>
                  <a:srgbClr val="C00000"/>
                </a:solidFill>
                <a:latin typeface="Georgia" pitchFamily="18" charset="0"/>
              </a:rPr>
              <a:t>Veľkomoravská ríša </a:t>
            </a:r>
            <a:br>
              <a:rPr lang="sk-SK" sz="4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sk-SK" sz="4000" b="1" dirty="0" smtClean="0">
                <a:solidFill>
                  <a:srgbClr val="C00000"/>
                </a:solidFill>
                <a:latin typeface="Georgia" pitchFamily="18" charset="0"/>
              </a:rPr>
              <a:t>/833 – 907/</a:t>
            </a:r>
            <a:r>
              <a:rPr lang="sk-SK" dirty="0" smtClean="0">
                <a:latin typeface="Georgia" pitchFamily="18" charset="0"/>
              </a:rPr>
              <a:t/>
            </a:r>
            <a:br>
              <a:rPr lang="sk-SK" dirty="0" smtClean="0">
                <a:latin typeface="Georgia" pitchFamily="18" charset="0"/>
              </a:rPr>
            </a:br>
            <a:endParaRPr lang="sk-SK" dirty="0"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sk-SK" sz="2800" dirty="0" smtClean="0"/>
              <a:t>V Nitre vzniklo v 8. storočí kniežatstvo, ktoré  spravoval </a:t>
            </a:r>
            <a:r>
              <a:rPr lang="sk-SK" sz="2800" b="1" dirty="0" smtClean="0"/>
              <a:t>knieža Pribina </a:t>
            </a:r>
            <a:r>
              <a:rPr lang="sk-SK" sz="2800" dirty="0" smtClean="0"/>
              <a:t>a už v roku 828 dal Pribina vysvätiť v Nitre kresťanský kostol</a:t>
            </a:r>
            <a:r>
              <a:rPr lang="cs-CZ" sz="2800" dirty="0" smtClean="0"/>
              <a:t>.</a:t>
            </a:r>
          </a:p>
          <a:p>
            <a:r>
              <a:rPr lang="sk-SK" sz="2800" dirty="0" smtClean="0"/>
              <a:t>V roku  833 moravský vládca </a:t>
            </a:r>
            <a:r>
              <a:rPr lang="sk-SK" sz="2800" b="1" dirty="0" smtClean="0"/>
              <a:t>Mojmír</a:t>
            </a:r>
            <a:r>
              <a:rPr lang="sk-SK" sz="2800" dirty="0" smtClean="0"/>
              <a:t> vyhnal knieža Pribinu z Nitry a spojil obe kniežatstvá.</a:t>
            </a:r>
          </a:p>
          <a:p>
            <a:r>
              <a:rPr lang="sk-SK" sz="2800" dirty="0" smtClean="0"/>
              <a:t>Spojením kniežatstiev Nitra a Morava vznikla </a:t>
            </a:r>
            <a:r>
              <a:rPr lang="sk-SK" sz="2800" b="1" dirty="0" smtClean="0"/>
              <a:t>Veľkomoravská ríša</a:t>
            </a:r>
            <a:r>
              <a:rPr lang="sk-SK" sz="2800" dirty="0" smtClean="0"/>
              <a:t>.</a:t>
            </a:r>
          </a:p>
          <a:p>
            <a:r>
              <a:rPr lang="sk-SK" sz="2800" dirty="0" smtClean="0"/>
              <a:t>Pribina sa neskôr usadil pri </a:t>
            </a:r>
            <a:r>
              <a:rPr lang="sk-SK" sz="2800" dirty="0" err="1" smtClean="0"/>
              <a:t>Blatenskom</a:t>
            </a:r>
            <a:r>
              <a:rPr lang="sk-SK" sz="2800" dirty="0" smtClean="0"/>
              <a:t> jazere aj so synom </a:t>
            </a:r>
            <a:r>
              <a:rPr lang="sk-SK" sz="2800" dirty="0" err="1" smtClean="0"/>
              <a:t>Koceľom</a:t>
            </a:r>
            <a:r>
              <a:rPr lang="sk-SK" sz="2800" dirty="0" smtClean="0"/>
              <a:t>.</a:t>
            </a:r>
            <a:endParaRPr lang="sk-SK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historicka mapa velkej morav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000"/>
            <a:ext cx="5999022" cy="68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Výsledek obrázku pro historicka mapa velkej morav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38300" cy="597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Vláda Mojmíra 833 – 846</a:t>
            </a:r>
          </a:p>
          <a:p>
            <a:r>
              <a:rPr lang="sk-SK" dirty="0" smtClean="0"/>
              <a:t>Knieža Rastislav </a:t>
            </a:r>
          </a:p>
          <a:p>
            <a:r>
              <a:rPr lang="cs-CZ" dirty="0" smtClean="0"/>
              <a:t>povolal </a:t>
            </a:r>
            <a:r>
              <a:rPr lang="sk-SK" dirty="0" smtClean="0"/>
              <a:t>vierozvestcov Cyrila (Konštantína) a Metoda z Byzantskej ríše (863)</a:t>
            </a:r>
          </a:p>
          <a:p>
            <a:r>
              <a:rPr lang="sk-SK" dirty="0" smtClean="0"/>
              <a:t>priniesli kresťanstvo, bohoslužobné knihy preložené do staroslovienčiny</a:t>
            </a:r>
          </a:p>
          <a:p>
            <a:r>
              <a:rPr lang="sk-SK" dirty="0" smtClean="0"/>
              <a:t>písmo– hlaholika</a:t>
            </a:r>
          </a:p>
          <a:p>
            <a:r>
              <a:rPr lang="sk-SK" dirty="0" smtClean="0"/>
              <a:t>zakladali kláštory a školy</a:t>
            </a:r>
            <a:endParaRPr lang="sk-SK" dirty="0"/>
          </a:p>
        </p:txBody>
      </p:sp>
      <p:pic>
        <p:nvPicPr>
          <p:cNvPr id="6146" name="Picture 2" descr="https://upload.wikimedia.org/wikipedia/commons/thumb/8/84/Prince_Rastislav.JPG/220px-Prince_Rastisla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243431" cy="237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upload.wikimedia.org/wikipedia/commons/6/6a/Bascanska_plo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572500" cy="4848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92688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Knieža  </a:t>
            </a:r>
            <a:r>
              <a:rPr lang="sk-SK" b="1" dirty="0" smtClean="0"/>
              <a:t>Svätopluk</a:t>
            </a:r>
            <a:r>
              <a:rPr lang="sk-SK" dirty="0" smtClean="0"/>
              <a:t>  (870 až 894)</a:t>
            </a:r>
          </a:p>
          <a:p>
            <a:r>
              <a:rPr lang="sk-SK" dirty="0" smtClean="0"/>
              <a:t>Veľkomoravskú ríšu vnútorne upevnil a rozšíril jej územie.</a:t>
            </a:r>
          </a:p>
          <a:p>
            <a:r>
              <a:rPr lang="sk-SK" dirty="0" smtClean="0"/>
              <a:t>V roku 890 boli k Veľkej Morave pripojené aj Čechy, Sliezsko, Lužica a Panónia. Po Svätoplukovej smrti v roku 894 sa vlády ujal jeho syn </a:t>
            </a:r>
            <a:r>
              <a:rPr lang="sk-SK" b="1" dirty="0" smtClean="0"/>
              <a:t>Mojmír II. </a:t>
            </a:r>
          </a:p>
          <a:p>
            <a:r>
              <a:rPr lang="sk-SK" dirty="0" smtClean="0"/>
              <a:t>V roku 895 sa od Veľkej Moravy odtrhli Česi, ríša sa oslabovala vnútornými bojmi kniežat o moc a tiež útokmi Frankov a Starých Maďarov. </a:t>
            </a:r>
          </a:p>
          <a:p>
            <a:r>
              <a:rPr lang="sk-SK" dirty="0" smtClean="0"/>
              <a:t>896 – príchod kočovných maďarských družín do východného Podunajska</a:t>
            </a:r>
          </a:p>
          <a:p>
            <a:r>
              <a:rPr lang="sk-SK" dirty="0" smtClean="0"/>
              <a:t>Posledný panovník </a:t>
            </a:r>
            <a:r>
              <a:rPr lang="sk-SK" b="1" dirty="0" smtClean="0"/>
              <a:t>Svätopluk II. </a:t>
            </a:r>
            <a:r>
              <a:rPr lang="sk-SK" dirty="0" smtClean="0"/>
              <a:t>zahynul v bitke s Maďarmi v roku 906 pri </a:t>
            </a:r>
            <a:r>
              <a:rPr lang="sk-SK" dirty="0" err="1" smtClean="0"/>
              <a:t>Tate</a:t>
            </a:r>
            <a:r>
              <a:rPr lang="sk-SK" dirty="0" smtClean="0"/>
              <a:t>. 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upload.wikimedia.org/wikipedia/commons/9/98/Great_moravia_svatoplu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000"/>
            <a:ext cx="7780532" cy="67680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1619672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err="1" smtClean="0"/>
              <a:t>Približný</a:t>
            </a:r>
            <a:r>
              <a:rPr lang="cs-CZ" dirty="0" smtClean="0"/>
              <a:t> </a:t>
            </a:r>
            <a:r>
              <a:rPr lang="cs-CZ" dirty="0" err="1" smtClean="0"/>
              <a:t>maximálny</a:t>
            </a:r>
            <a:r>
              <a:rPr lang="cs-CZ" dirty="0" smtClean="0"/>
              <a:t> rozsah </a:t>
            </a:r>
            <a:r>
              <a:rPr lang="cs-CZ" dirty="0" err="1" smtClean="0"/>
              <a:t>Veľkej</a:t>
            </a:r>
            <a:r>
              <a:rPr lang="cs-CZ" dirty="0" smtClean="0"/>
              <a:t> Moravy na </a:t>
            </a:r>
            <a:r>
              <a:rPr lang="cs-CZ" dirty="0" err="1" smtClean="0"/>
              <a:t>mape</a:t>
            </a:r>
            <a:r>
              <a:rPr lang="cs-CZ" dirty="0" smtClean="0"/>
              <a:t> </a:t>
            </a:r>
            <a:r>
              <a:rPr lang="cs-CZ" dirty="0" err="1" smtClean="0"/>
              <a:t>Európy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723086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upload.wikimedia.org/wikipedia/commons/thumb/e/ec/Great_Moravia-slk.png/1024px-Great_Moravia-sl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3000"/>
            <a:ext cx="7940518" cy="673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upload.wikimedia.org/wikipedia/commons/e/e1/Fortified_settlements_in_Slovakia%2C_8th-10th_centu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27791" cy="45000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755576" y="573325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Opevnené</a:t>
            </a:r>
            <a:r>
              <a:rPr lang="cs-CZ" dirty="0" smtClean="0"/>
              <a:t> sídla na území </a:t>
            </a:r>
            <a:r>
              <a:rPr lang="cs-CZ" dirty="0" err="1" smtClean="0"/>
              <a:t>dnešného</a:t>
            </a:r>
            <a:r>
              <a:rPr lang="cs-CZ" dirty="0" smtClean="0"/>
              <a:t> Slovenska v 8.-10. storočí </a:t>
            </a:r>
            <a:r>
              <a:rPr lang="cs-CZ" dirty="0" err="1" smtClean="0"/>
              <a:t>podľa</a:t>
            </a:r>
            <a:r>
              <a:rPr lang="cs-CZ" dirty="0" smtClean="0"/>
              <a:t> </a:t>
            </a:r>
            <a:r>
              <a:rPr lang="cs-CZ" dirty="0" err="1" smtClean="0"/>
              <a:t>Šalkovského</a:t>
            </a:r>
            <a:r>
              <a:rPr lang="cs-CZ" dirty="0" smtClean="0"/>
              <a:t> (2012). Legenda: červená – dokázané, oranžová – indikované, vysoko </a:t>
            </a:r>
            <a:r>
              <a:rPr lang="cs-CZ" dirty="0" err="1" smtClean="0"/>
              <a:t>pravdepodobné</a:t>
            </a:r>
            <a:r>
              <a:rPr lang="cs-CZ" dirty="0" smtClean="0"/>
              <a:t>, modrá – </a:t>
            </a:r>
            <a:r>
              <a:rPr lang="cs-CZ" dirty="0" err="1" smtClean="0"/>
              <a:t>čiastočne</a:t>
            </a:r>
            <a:r>
              <a:rPr lang="cs-CZ" dirty="0" smtClean="0"/>
              <a:t> indikované, možné.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ýsledek obrázku pro pribina mojmí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581275" cy="2857500"/>
          </a:xfrm>
          <a:prstGeom prst="rect">
            <a:avLst/>
          </a:prstGeom>
          <a:noFill/>
        </p:spPr>
      </p:pic>
      <p:pic>
        <p:nvPicPr>
          <p:cNvPr id="24580" name="Picture 4" descr="Výsledek obrázku pro pribina mojmí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04664"/>
            <a:ext cx="1955520" cy="2520000"/>
          </a:xfrm>
          <a:prstGeom prst="rect">
            <a:avLst/>
          </a:prstGeom>
          <a:noFill/>
        </p:spPr>
      </p:pic>
      <p:pic>
        <p:nvPicPr>
          <p:cNvPr id="24582" name="Picture 6" descr="Výsledek obrázku pro kral svatopluk"/>
          <p:cNvPicPr>
            <a:picLocks noChangeAspect="1" noChangeArrowheads="1"/>
          </p:cNvPicPr>
          <p:nvPr/>
        </p:nvPicPr>
        <p:blipFill>
          <a:blip r:embed="rId4" cstate="print"/>
          <a:srcRect l="20081" t="4525" r="29126" b="4126"/>
          <a:stretch>
            <a:fillRect/>
          </a:stretch>
        </p:blipFill>
        <p:spPr bwMode="auto">
          <a:xfrm>
            <a:off x="5796136" y="404664"/>
            <a:ext cx="3096344" cy="4176464"/>
          </a:xfrm>
          <a:prstGeom prst="rect">
            <a:avLst/>
          </a:prstGeom>
          <a:noFill/>
        </p:spPr>
      </p:pic>
      <p:pic>
        <p:nvPicPr>
          <p:cNvPr id="24584" name="Picture 8" descr="Související obráze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429000"/>
            <a:ext cx="2432655" cy="32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>
                <a:latin typeface="Georgia" pitchFamily="18" charset="0"/>
              </a:rPr>
              <a:t/>
            </a:r>
            <a:br>
              <a:rPr lang="cs-CZ" sz="4000" b="1" dirty="0" smtClean="0">
                <a:latin typeface="Georgia" pitchFamily="18" charset="0"/>
              </a:rPr>
            </a:br>
            <a:r>
              <a:rPr lang="cs-CZ" sz="4000" b="1" dirty="0" smtClean="0">
                <a:solidFill>
                  <a:srgbClr val="660033"/>
                </a:solidFill>
                <a:latin typeface="Georgia" pitchFamily="18" charset="0"/>
              </a:rPr>
              <a:t>Slovensko </a:t>
            </a:r>
            <a:r>
              <a:rPr lang="cs-CZ" sz="4000" b="1" dirty="0" err="1" smtClean="0">
                <a:solidFill>
                  <a:srgbClr val="660033"/>
                </a:solidFill>
                <a:latin typeface="Georgia" pitchFamily="18" charset="0"/>
              </a:rPr>
              <a:t>súčasťou</a:t>
            </a:r>
            <a:r>
              <a:rPr lang="cs-CZ" sz="4000" b="1" dirty="0" smtClean="0">
                <a:solidFill>
                  <a:srgbClr val="660033"/>
                </a:solidFill>
                <a:latin typeface="Georgia" pitchFamily="18" charset="0"/>
              </a:rPr>
              <a:t> </a:t>
            </a:r>
            <a:r>
              <a:rPr lang="cs-CZ" sz="4000" b="1" dirty="0" err="1" smtClean="0">
                <a:solidFill>
                  <a:srgbClr val="660033"/>
                </a:solidFill>
                <a:latin typeface="Georgia" pitchFamily="18" charset="0"/>
              </a:rPr>
              <a:t>Uhorska</a:t>
            </a:r>
            <a:r>
              <a:rPr lang="cs-CZ" sz="4000" b="1" dirty="0" smtClean="0">
                <a:solidFill>
                  <a:srgbClr val="660033"/>
                </a:solidFill>
                <a:latin typeface="Georgia" pitchFamily="18" charset="0"/>
              </a:rPr>
              <a:t> /1000 – 1918/</a:t>
            </a:r>
            <a:r>
              <a:rPr lang="cs-CZ" dirty="0" smtClean="0">
                <a:solidFill>
                  <a:srgbClr val="660033"/>
                </a:solidFill>
                <a:latin typeface="Georgia" pitchFamily="18" charset="0"/>
              </a:rPr>
              <a:t/>
            </a:r>
            <a:br>
              <a:rPr lang="cs-CZ" dirty="0" smtClean="0">
                <a:solidFill>
                  <a:srgbClr val="660033"/>
                </a:solidFill>
                <a:latin typeface="Georgia" pitchFamily="18" charset="0"/>
              </a:rPr>
            </a:br>
            <a:endParaRPr lang="cs-CZ" dirty="0">
              <a:solidFill>
                <a:srgbClr val="660033"/>
              </a:solidFill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Územie</a:t>
            </a:r>
            <a:r>
              <a:rPr lang="cs-CZ" dirty="0" smtClean="0"/>
              <a:t> Slovenska </a:t>
            </a:r>
            <a:r>
              <a:rPr lang="cs-CZ" dirty="0" err="1" smtClean="0"/>
              <a:t>sa</a:t>
            </a:r>
            <a:r>
              <a:rPr lang="cs-CZ" dirty="0" smtClean="0"/>
              <a:t> po páde </a:t>
            </a:r>
            <a:r>
              <a:rPr lang="cs-CZ" dirty="0" err="1" smtClean="0"/>
              <a:t>Veľkej</a:t>
            </a:r>
            <a:r>
              <a:rPr lang="cs-CZ" dirty="0" smtClean="0"/>
              <a:t> Moravy </a:t>
            </a:r>
            <a:r>
              <a:rPr lang="cs-CZ" dirty="0" err="1" smtClean="0"/>
              <a:t>postupne</a:t>
            </a:r>
            <a:r>
              <a:rPr lang="cs-CZ" dirty="0" smtClean="0"/>
              <a:t> stávalo </a:t>
            </a:r>
            <a:r>
              <a:rPr lang="cs-CZ" dirty="0" err="1" smtClean="0"/>
              <a:t>súčasťou</a:t>
            </a:r>
            <a:r>
              <a:rPr lang="cs-CZ" dirty="0" smtClean="0"/>
              <a:t> </a:t>
            </a:r>
            <a:r>
              <a:rPr lang="cs-CZ" dirty="0" err="1" smtClean="0"/>
              <a:t>vznikajúceho</a:t>
            </a:r>
            <a:r>
              <a:rPr lang="cs-CZ" dirty="0" smtClean="0"/>
              <a:t> </a:t>
            </a:r>
            <a:r>
              <a:rPr lang="cs-CZ" dirty="0" err="1" smtClean="0"/>
              <a:t>uhorského</a:t>
            </a:r>
            <a:r>
              <a:rPr lang="cs-CZ" dirty="0" smtClean="0"/>
              <a:t> </a:t>
            </a:r>
            <a:r>
              <a:rPr lang="cs-CZ" dirty="0" err="1" smtClean="0"/>
              <a:t>štátu</a:t>
            </a:r>
            <a:r>
              <a:rPr lang="cs-CZ" dirty="0" smtClean="0"/>
              <a:t>.</a:t>
            </a:r>
          </a:p>
          <a:p>
            <a:r>
              <a:rPr lang="cs-CZ" dirty="0" smtClean="0"/>
              <a:t>v roku 1000 Sv. Štefan založil </a:t>
            </a:r>
            <a:r>
              <a:rPr lang="cs-CZ" dirty="0" err="1" smtClean="0"/>
              <a:t>uhorský</a:t>
            </a:r>
            <a:r>
              <a:rPr lang="cs-CZ" dirty="0" smtClean="0"/>
              <a:t> </a:t>
            </a:r>
            <a:r>
              <a:rPr lang="cs-CZ" dirty="0" err="1" smtClean="0"/>
              <a:t>štát</a:t>
            </a:r>
            <a:endParaRPr lang="cs-CZ" dirty="0" smtClean="0"/>
          </a:p>
          <a:p>
            <a:r>
              <a:rPr lang="cs-CZ" dirty="0" err="1" smtClean="0"/>
              <a:t>Dynastia</a:t>
            </a:r>
            <a:r>
              <a:rPr lang="cs-CZ" dirty="0" smtClean="0"/>
              <a:t> </a:t>
            </a:r>
            <a:r>
              <a:rPr lang="cs-CZ" b="1" dirty="0" err="1" smtClean="0"/>
              <a:t>Arpádovcov</a:t>
            </a:r>
            <a:r>
              <a:rPr lang="cs-CZ" b="1" dirty="0" smtClean="0"/>
              <a:t> </a:t>
            </a:r>
            <a:r>
              <a:rPr lang="cs-CZ" dirty="0" smtClean="0"/>
              <a:t>až do r. 1301</a:t>
            </a:r>
          </a:p>
          <a:p>
            <a:r>
              <a:rPr lang="cs-CZ" b="1" dirty="0" err="1" smtClean="0"/>
              <a:t>Uhorský</a:t>
            </a:r>
            <a:r>
              <a:rPr lang="cs-CZ" b="1" dirty="0" smtClean="0"/>
              <a:t> </a:t>
            </a:r>
            <a:r>
              <a:rPr lang="cs-CZ" b="1" dirty="0" err="1" smtClean="0"/>
              <a:t>štát</a:t>
            </a:r>
            <a:r>
              <a:rPr lang="cs-CZ" b="1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od </a:t>
            </a:r>
            <a:r>
              <a:rPr lang="cs-CZ" dirty="0" err="1" smtClean="0"/>
              <a:t>začiatku</a:t>
            </a:r>
            <a:r>
              <a:rPr lang="cs-CZ" dirty="0" smtClean="0"/>
              <a:t> </a:t>
            </a:r>
            <a:r>
              <a:rPr lang="cs-CZ" dirty="0" err="1" smtClean="0"/>
              <a:t>delil</a:t>
            </a:r>
            <a:r>
              <a:rPr lang="cs-CZ" dirty="0" smtClean="0"/>
              <a:t> na</a:t>
            </a:r>
            <a:r>
              <a:rPr lang="cs-CZ" b="1" dirty="0" smtClean="0"/>
              <a:t> </a:t>
            </a:r>
            <a:r>
              <a:rPr lang="cs-CZ" b="1" dirty="0" err="1" smtClean="0"/>
              <a:t>údely</a:t>
            </a:r>
            <a:r>
              <a:rPr lang="cs-CZ" dirty="0" smtClean="0"/>
              <a:t>, </a:t>
            </a:r>
            <a:r>
              <a:rPr lang="cs-CZ" dirty="0" err="1" smtClean="0"/>
              <a:t>ktoré</a:t>
            </a:r>
            <a:r>
              <a:rPr lang="cs-CZ" dirty="0" smtClean="0"/>
              <a:t> spravovali </a:t>
            </a:r>
            <a:r>
              <a:rPr lang="cs-CZ" dirty="0" err="1" smtClean="0"/>
              <a:t>členovia</a:t>
            </a:r>
            <a:r>
              <a:rPr lang="cs-CZ" dirty="0" smtClean="0"/>
              <a:t> </a:t>
            </a:r>
            <a:r>
              <a:rPr lang="cs-CZ" dirty="0" err="1" smtClean="0"/>
              <a:t>vlánucej</a:t>
            </a:r>
            <a:r>
              <a:rPr lang="cs-CZ" dirty="0" smtClean="0"/>
              <a:t> </a:t>
            </a:r>
            <a:r>
              <a:rPr lang="cs-CZ" dirty="0" err="1" smtClean="0"/>
              <a:t>arpádovskej</a:t>
            </a:r>
            <a:r>
              <a:rPr lang="cs-CZ" dirty="0" smtClean="0"/>
              <a:t> dynastie. Jeden z </a:t>
            </a:r>
            <a:r>
              <a:rPr lang="cs-CZ" dirty="0" err="1" smtClean="0"/>
              <a:t>takýchto</a:t>
            </a:r>
            <a:r>
              <a:rPr lang="cs-CZ" dirty="0" smtClean="0"/>
              <a:t> </a:t>
            </a:r>
            <a:r>
              <a:rPr lang="cs-CZ" dirty="0" err="1" smtClean="0"/>
              <a:t>údelov</a:t>
            </a:r>
            <a:r>
              <a:rPr lang="cs-CZ" dirty="0" smtClean="0"/>
              <a:t> bol aj na Slovensku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sídlom</a:t>
            </a:r>
            <a:r>
              <a:rPr lang="cs-CZ" dirty="0" smtClean="0"/>
              <a:t> v </a:t>
            </a:r>
            <a:r>
              <a:rPr lang="cs-CZ" dirty="0" err="1" smtClean="0"/>
              <a:t>Nitre</a:t>
            </a:r>
            <a:r>
              <a:rPr lang="cs-CZ" dirty="0" smtClean="0"/>
              <a:t> -</a:t>
            </a:r>
            <a:r>
              <a:rPr lang="cs-CZ" b="1" dirty="0" smtClean="0"/>
              <a:t> </a:t>
            </a:r>
            <a:r>
              <a:rPr lang="cs-CZ" b="1" dirty="0" err="1" smtClean="0"/>
              <a:t>Nitrianske</a:t>
            </a:r>
            <a:r>
              <a:rPr lang="cs-CZ" b="1" dirty="0" smtClean="0"/>
              <a:t> </a:t>
            </a:r>
            <a:r>
              <a:rPr lang="cs-CZ" b="1" dirty="0" err="1" smtClean="0"/>
              <a:t>údelné</a:t>
            </a:r>
            <a:r>
              <a:rPr lang="cs-CZ" b="1" dirty="0" smtClean="0"/>
              <a:t> vojvodstvo</a:t>
            </a:r>
            <a:r>
              <a:rPr lang="cs-CZ" dirty="0" smtClean="0"/>
              <a:t>.</a:t>
            </a:r>
          </a:p>
          <a:p>
            <a:r>
              <a:rPr lang="sk-SK" dirty="0" smtClean="0"/>
              <a:t>241 – 1242 tatársky vpád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Mongolské kmene nazývané Tatármi porazili </a:t>
            </a:r>
            <a:r>
              <a:rPr lang="sk-SK" b="1" dirty="0" smtClean="0"/>
              <a:t>v bitke pri rieke Slanej</a:t>
            </a:r>
            <a:r>
              <a:rPr lang="sk-SK" dirty="0" smtClean="0"/>
              <a:t> slabé vojsko kráľa Bela IV.</a:t>
            </a:r>
          </a:p>
          <a:p>
            <a:r>
              <a:rPr lang="sk-SK" b="1" dirty="0" smtClean="0"/>
              <a:t>Tatári</a:t>
            </a:r>
            <a:r>
              <a:rPr lang="sk-SK" dirty="0" smtClean="0"/>
              <a:t> úplne </a:t>
            </a:r>
            <a:r>
              <a:rPr lang="sk-SK" b="1" dirty="0" smtClean="0"/>
              <a:t>vyplienili</a:t>
            </a:r>
            <a:r>
              <a:rPr lang="sk-SK" dirty="0" smtClean="0"/>
              <a:t> zaľudnené juhozápadné </a:t>
            </a:r>
            <a:r>
              <a:rPr lang="sk-SK" b="1" dirty="0" smtClean="0"/>
              <a:t>Slovensko</a:t>
            </a:r>
            <a:r>
              <a:rPr lang="sk-SK" dirty="0" smtClean="0"/>
              <a:t>, oblasť Pohronia a Východoslovenskej nížiny. </a:t>
            </a:r>
          </a:p>
          <a:p>
            <a:r>
              <a:rPr lang="sk-SK" dirty="0" smtClean="0"/>
              <a:t>Po odtiahnutí Tatárov zavŕšil biedu hladomor. </a:t>
            </a:r>
          </a:p>
          <a:p>
            <a:r>
              <a:rPr lang="sk-SK" dirty="0" smtClean="0"/>
              <a:t>Tatárom odolali iba dobre opevnené hrady. </a:t>
            </a:r>
          </a:p>
          <a:p>
            <a:r>
              <a:rPr lang="sk-SK" dirty="0" smtClean="0"/>
              <a:t>Po tejto skúsenosti začal kráľ </a:t>
            </a:r>
            <a:r>
              <a:rPr lang="sk-SK" b="1" dirty="0" smtClean="0"/>
              <a:t>Belo IV</a:t>
            </a:r>
            <a:r>
              <a:rPr lang="sk-SK" dirty="0" smtClean="0"/>
              <a:t>. stavať po celej krajine </a:t>
            </a:r>
            <a:r>
              <a:rPr lang="sk-SK" b="1" dirty="0" smtClean="0"/>
              <a:t>sieť gotických hradov</a:t>
            </a:r>
            <a:r>
              <a:rPr lang="sk-SK" dirty="0" smtClean="0"/>
              <a:t> a niektoré staré drevené hrady premenil na</a:t>
            </a:r>
            <a:r>
              <a:rPr lang="sk-SK" b="1" dirty="0" smtClean="0"/>
              <a:t> murované</a:t>
            </a:r>
            <a:r>
              <a:rPr lang="sk-SK" dirty="0" smtClean="0"/>
              <a:t>. </a:t>
            </a:r>
            <a:br>
              <a:rPr lang="sk-SK" dirty="0" smtClean="0"/>
            </a:br>
            <a:endParaRPr lang="sk-SK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upload.wikimedia.org/wikipedia/commons/thumb/4/47/Nitriansky_hrad.jpg/1280px-Nitriansky_h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90" y="0"/>
            <a:ext cx="8797021" cy="61200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0" y="6211669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>
                <a:hlinkClick r:id="rId3" tooltip="Nitriansky hrad"/>
              </a:rPr>
              <a:t>Nitriansky</a:t>
            </a:r>
            <a:r>
              <a:rPr lang="cs-CZ" dirty="0" smtClean="0">
                <a:hlinkClick r:id="rId3" tooltip="Nitriansky hrad"/>
              </a:rPr>
              <a:t> hrad</a:t>
            </a:r>
            <a:r>
              <a:rPr lang="cs-CZ" dirty="0" smtClean="0"/>
              <a:t>. Po zániku </a:t>
            </a:r>
            <a:r>
              <a:rPr lang="cs-CZ" dirty="0" err="1" smtClean="0"/>
              <a:t>Veľkej</a:t>
            </a:r>
            <a:r>
              <a:rPr lang="cs-CZ" dirty="0" smtClean="0"/>
              <a:t> Moravy </a:t>
            </a:r>
            <a:r>
              <a:rPr lang="cs-CZ" dirty="0" err="1" smtClean="0"/>
              <a:t>sa</a:t>
            </a:r>
            <a:r>
              <a:rPr lang="cs-CZ" dirty="0" smtClean="0"/>
              <a:t> stal sídelným </a:t>
            </a:r>
            <a:r>
              <a:rPr lang="cs-CZ" dirty="0" err="1" smtClean="0"/>
              <a:t>hradom</a:t>
            </a:r>
            <a:r>
              <a:rPr lang="cs-CZ" dirty="0" smtClean="0"/>
              <a:t> </a:t>
            </a:r>
            <a:r>
              <a:rPr lang="cs-CZ" dirty="0" err="1" smtClean="0"/>
              <a:t>údelných</a:t>
            </a:r>
            <a:r>
              <a:rPr lang="cs-CZ" dirty="0" smtClean="0"/>
              <a:t> </a:t>
            </a:r>
            <a:r>
              <a:rPr lang="cs-CZ" dirty="0" err="1" smtClean="0"/>
              <a:t>kniežat</a:t>
            </a:r>
            <a:r>
              <a:rPr lang="cs-CZ" dirty="0" smtClean="0"/>
              <a:t>, </a:t>
            </a:r>
            <a:r>
              <a:rPr lang="cs-CZ" dirty="0" err="1" smtClean="0"/>
              <a:t>ktoré</a:t>
            </a:r>
            <a:r>
              <a:rPr lang="cs-CZ" dirty="0" smtClean="0"/>
              <a:t> spravovali </a:t>
            </a:r>
            <a:r>
              <a:rPr lang="cs-CZ" dirty="0" err="1" smtClean="0"/>
              <a:t>tretinu</a:t>
            </a:r>
            <a:r>
              <a:rPr lang="cs-CZ" dirty="0" smtClean="0"/>
              <a:t> </a:t>
            </a:r>
            <a:r>
              <a:rPr lang="cs-CZ" dirty="0" err="1" smtClean="0">
                <a:hlinkClick r:id="rId4" tooltip="Uhorsko"/>
              </a:rPr>
              <a:t>Uhorska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620688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V 12. storočí bolo obnovené </a:t>
            </a:r>
            <a:r>
              <a:rPr lang="cs-CZ" sz="3200" b="1" dirty="0" err="1" smtClean="0"/>
              <a:t>Nitrianske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biskupstvo</a:t>
            </a:r>
            <a:r>
              <a:rPr lang="cs-CZ" sz="3200" dirty="0" smtClean="0"/>
              <a:t> (založené v roku 880) a </a:t>
            </a:r>
            <a:r>
              <a:rPr lang="cs-CZ" sz="3200" dirty="0" err="1" smtClean="0"/>
              <a:t>tiež</a:t>
            </a:r>
            <a:r>
              <a:rPr lang="cs-CZ" sz="3200" dirty="0" smtClean="0"/>
              <a:t> aj </a:t>
            </a:r>
            <a:r>
              <a:rPr lang="cs-CZ" sz="3200" b="1" dirty="0" smtClean="0"/>
              <a:t>prvý </a:t>
            </a:r>
            <a:r>
              <a:rPr lang="cs-CZ" sz="3200" b="1" dirty="0" err="1" smtClean="0"/>
              <a:t>kláštor</a:t>
            </a:r>
            <a:r>
              <a:rPr lang="cs-CZ" sz="3200" b="1" dirty="0" smtClean="0"/>
              <a:t> na Slovensku</a:t>
            </a:r>
            <a:r>
              <a:rPr lang="cs-CZ" sz="3200" dirty="0" smtClean="0"/>
              <a:t> – na vrchu </a:t>
            </a:r>
            <a:r>
              <a:rPr lang="cs-CZ" sz="3200" dirty="0" err="1" smtClean="0"/>
              <a:t>Zobor</a:t>
            </a:r>
            <a:r>
              <a:rPr lang="cs-CZ" sz="3200" dirty="0" smtClean="0"/>
              <a:t> v </a:t>
            </a:r>
            <a:r>
              <a:rPr lang="cs-CZ" sz="3200" dirty="0" err="1" smtClean="0"/>
              <a:t>Nitre</a:t>
            </a:r>
            <a:r>
              <a:rPr lang="cs-CZ" sz="3200" dirty="0" smtClean="0"/>
              <a:t> (z </a:t>
            </a:r>
            <a:r>
              <a:rPr lang="cs-CZ" sz="3200" dirty="0" err="1" smtClean="0"/>
              <a:t>rokov</a:t>
            </a:r>
            <a:r>
              <a:rPr lang="cs-CZ" sz="3200" dirty="0" smtClean="0"/>
              <a:t> 1111-1113 </a:t>
            </a:r>
            <a:r>
              <a:rPr lang="cs-CZ" sz="3200" dirty="0" err="1" smtClean="0"/>
              <a:t>sa</a:t>
            </a:r>
            <a:r>
              <a:rPr lang="cs-CZ" sz="3200" dirty="0" smtClean="0"/>
              <a:t> zachovali v </a:t>
            </a:r>
            <a:r>
              <a:rPr lang="cs-CZ" sz="3200" dirty="0" err="1" smtClean="0"/>
              <a:t>histórii</a:t>
            </a:r>
            <a:r>
              <a:rPr lang="cs-CZ" sz="3200" dirty="0" smtClean="0"/>
              <a:t> </a:t>
            </a:r>
            <a:r>
              <a:rPr lang="cs-CZ" sz="3200" dirty="0" err="1" smtClean="0"/>
              <a:t>nášho</a:t>
            </a:r>
            <a:r>
              <a:rPr lang="cs-CZ" sz="3200" dirty="0" smtClean="0"/>
              <a:t> </a:t>
            </a:r>
            <a:r>
              <a:rPr lang="cs-CZ" sz="3200" dirty="0" err="1" smtClean="0"/>
              <a:t>územia</a:t>
            </a:r>
            <a:r>
              <a:rPr lang="cs-CZ" sz="3200" dirty="0" smtClean="0"/>
              <a:t> </a:t>
            </a:r>
            <a:r>
              <a:rPr lang="cs-CZ" sz="3200" dirty="0" err="1" smtClean="0"/>
              <a:t>najstaršie</a:t>
            </a:r>
            <a:r>
              <a:rPr lang="cs-CZ" sz="3200" dirty="0" smtClean="0"/>
              <a:t> originály </a:t>
            </a:r>
            <a:r>
              <a:rPr lang="cs-CZ" sz="3200" dirty="0" err="1" smtClean="0"/>
              <a:t>listín</a:t>
            </a:r>
            <a:r>
              <a:rPr lang="cs-CZ" sz="3200" dirty="0" smtClean="0"/>
              <a:t>). V </a:t>
            </a:r>
            <a:r>
              <a:rPr lang="cs-CZ" sz="3200" dirty="0" err="1" smtClean="0"/>
              <a:t>Nitre</a:t>
            </a:r>
            <a:r>
              <a:rPr lang="cs-CZ" sz="3200" dirty="0" smtClean="0"/>
              <a:t> </a:t>
            </a:r>
            <a:r>
              <a:rPr lang="cs-CZ" sz="3200" dirty="0" err="1" smtClean="0"/>
              <a:t>pôsobili</a:t>
            </a:r>
            <a:r>
              <a:rPr lang="cs-CZ" sz="3200" dirty="0" smtClean="0"/>
              <a:t> aj </a:t>
            </a:r>
            <a:r>
              <a:rPr lang="cs-CZ" sz="3200" dirty="0" err="1" smtClean="0"/>
              <a:t>mnísi</a:t>
            </a:r>
            <a:r>
              <a:rPr lang="cs-CZ" sz="3200" dirty="0" smtClean="0"/>
              <a:t> </a:t>
            </a:r>
            <a:r>
              <a:rPr lang="cs-CZ" sz="3200" b="1" dirty="0" err="1" smtClean="0"/>
              <a:t>Svorad</a:t>
            </a:r>
            <a:r>
              <a:rPr lang="cs-CZ" sz="3200" b="1" dirty="0" smtClean="0"/>
              <a:t> – </a:t>
            </a:r>
            <a:r>
              <a:rPr lang="cs-CZ" sz="3200" b="1" dirty="0" err="1" smtClean="0"/>
              <a:t>Ondrej</a:t>
            </a:r>
            <a:r>
              <a:rPr lang="cs-CZ" sz="3200" b="1" dirty="0" smtClean="0"/>
              <a:t> a Benedikt</a:t>
            </a:r>
            <a:r>
              <a:rPr lang="cs-CZ" sz="3200" dirty="0" smtClean="0"/>
              <a:t>, </a:t>
            </a:r>
            <a:r>
              <a:rPr lang="cs-CZ" sz="3200" dirty="0" err="1" smtClean="0"/>
              <a:t>ktorí</a:t>
            </a:r>
            <a:r>
              <a:rPr lang="cs-CZ" sz="3200" dirty="0" smtClean="0"/>
              <a:t> </a:t>
            </a:r>
            <a:r>
              <a:rPr lang="cs-CZ" sz="3200" dirty="0" err="1" smtClean="0"/>
              <a:t>boli</a:t>
            </a:r>
            <a:r>
              <a:rPr lang="cs-CZ" sz="3200" dirty="0" smtClean="0"/>
              <a:t> v roku 1083 </a:t>
            </a:r>
            <a:r>
              <a:rPr lang="cs-CZ" sz="3200" dirty="0" err="1" smtClean="0"/>
              <a:t>vyhlásení</a:t>
            </a:r>
            <a:r>
              <a:rPr lang="cs-CZ" sz="3200" dirty="0" smtClean="0"/>
              <a:t> za prvých </a:t>
            </a:r>
            <a:r>
              <a:rPr lang="cs-CZ" sz="3200" dirty="0" err="1" smtClean="0"/>
              <a:t>uhorských</a:t>
            </a:r>
            <a:r>
              <a:rPr lang="cs-CZ" sz="3200" dirty="0" smtClean="0"/>
              <a:t> </a:t>
            </a:r>
            <a:r>
              <a:rPr lang="cs-CZ" sz="3200" dirty="0" err="1" smtClean="0"/>
              <a:t>svätých</a:t>
            </a:r>
            <a:r>
              <a:rPr lang="cs-CZ" sz="3200" dirty="0" smtClean="0"/>
              <a:t> v našich </a:t>
            </a:r>
            <a:r>
              <a:rPr lang="cs-CZ" sz="3200" dirty="0" err="1" smtClean="0"/>
              <a:t>dejinách</a:t>
            </a:r>
            <a:r>
              <a:rPr lang="cs-CZ" sz="3200" dirty="0" smtClean="0"/>
              <a:t>. V roku 1150 </a:t>
            </a:r>
            <a:r>
              <a:rPr lang="cs-CZ" sz="3200" dirty="0" err="1" smtClean="0"/>
              <a:t>prichádzajú</a:t>
            </a:r>
            <a:r>
              <a:rPr lang="cs-CZ" sz="3200" dirty="0" smtClean="0"/>
              <a:t> na </a:t>
            </a:r>
            <a:r>
              <a:rPr lang="cs-CZ" sz="3200" dirty="0" err="1" smtClean="0"/>
              <a:t>územie</a:t>
            </a:r>
            <a:r>
              <a:rPr lang="cs-CZ" sz="3200" dirty="0" smtClean="0"/>
              <a:t> Slovenska prví </a:t>
            </a:r>
            <a:r>
              <a:rPr lang="cs-CZ" sz="3200" b="1" dirty="0" err="1" smtClean="0"/>
              <a:t>nemeckí</a:t>
            </a:r>
            <a:r>
              <a:rPr lang="cs-CZ" sz="3200" b="1" dirty="0" smtClean="0"/>
              <a:t> osadníci a </a:t>
            </a:r>
            <a:r>
              <a:rPr lang="cs-CZ" sz="3200" b="1" dirty="0" err="1" smtClean="0"/>
              <a:t>zakladajú</a:t>
            </a:r>
            <a:r>
              <a:rPr lang="cs-CZ" sz="3200" b="1" dirty="0" smtClean="0"/>
              <a:t> svoje </a:t>
            </a:r>
            <a:r>
              <a:rPr lang="cs-CZ" sz="3200" b="1" dirty="0" err="1" smtClean="0"/>
              <a:t>lehoty</a:t>
            </a:r>
            <a:r>
              <a:rPr lang="cs-CZ" sz="3200" b="1" dirty="0" smtClean="0"/>
              <a:t> na Spiši, v okolí </a:t>
            </a:r>
            <a:r>
              <a:rPr lang="cs-CZ" sz="3200" b="1" dirty="0" err="1" smtClean="0"/>
              <a:t>Banskej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Štiavnice</a:t>
            </a:r>
            <a:r>
              <a:rPr lang="cs-CZ" sz="3200" b="1" dirty="0" smtClean="0"/>
              <a:t> a v </a:t>
            </a:r>
            <a:r>
              <a:rPr lang="cs-CZ" sz="3200" b="1" dirty="0" err="1" smtClean="0"/>
              <a:t>Gelnici</a:t>
            </a:r>
            <a:r>
              <a:rPr lang="cs-CZ" sz="3200" b="1" dirty="0" smtClean="0"/>
              <a:t>.</a:t>
            </a:r>
          </a:p>
          <a:p>
            <a:endParaRPr lang="cs-CZ" sz="32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err="1" smtClean="0"/>
              <a:t>Matúš</a:t>
            </a:r>
            <a:r>
              <a:rPr lang="cs-CZ" b="1" dirty="0" smtClean="0"/>
              <a:t> Čák </a:t>
            </a:r>
            <a:r>
              <a:rPr lang="cs-CZ" b="1" dirty="0" err="1" smtClean="0"/>
              <a:t>Trenčiansky</a:t>
            </a:r>
            <a:r>
              <a:rPr lang="cs-CZ" b="1" dirty="0" smtClean="0"/>
              <a:t> (1260 - 1321)</a:t>
            </a:r>
          </a:p>
          <a:p>
            <a:r>
              <a:rPr lang="cs-CZ" b="1" dirty="0" smtClean="0"/>
              <a:t>Od polovice 13. </a:t>
            </a:r>
            <a:r>
              <a:rPr lang="cs-CZ" b="1" dirty="0" err="1" smtClean="0"/>
              <a:t>storočia</a:t>
            </a:r>
            <a:r>
              <a:rPr lang="cs-CZ" dirty="0" smtClean="0"/>
              <a:t> </a:t>
            </a:r>
            <a:r>
              <a:rPr lang="cs-CZ" dirty="0" err="1" smtClean="0"/>
              <a:t>dochádza</a:t>
            </a:r>
            <a:r>
              <a:rPr lang="cs-CZ" dirty="0" smtClean="0"/>
              <a:t> k </a:t>
            </a:r>
            <a:r>
              <a:rPr lang="cs-CZ" dirty="0" err="1" smtClean="0"/>
              <a:t>vzrastu</a:t>
            </a:r>
            <a:r>
              <a:rPr lang="cs-CZ" dirty="0" smtClean="0"/>
              <a:t> moci </a:t>
            </a:r>
            <a:r>
              <a:rPr lang="cs-CZ" dirty="0" err="1" smtClean="0"/>
              <a:t>väčších</a:t>
            </a:r>
            <a:r>
              <a:rPr lang="cs-CZ" dirty="0" smtClean="0"/>
              <a:t> </a:t>
            </a:r>
            <a:r>
              <a:rPr lang="cs-CZ" b="1" dirty="0" err="1" smtClean="0"/>
              <a:t>šľachtických</a:t>
            </a:r>
            <a:r>
              <a:rPr lang="cs-CZ" b="1" dirty="0" smtClean="0"/>
              <a:t> </a:t>
            </a:r>
            <a:r>
              <a:rPr lang="cs-CZ" b="1" dirty="0" err="1" smtClean="0"/>
              <a:t>rodín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>Na území Slovenska bol </a:t>
            </a:r>
            <a:r>
              <a:rPr lang="cs-CZ" dirty="0" err="1" smtClean="0"/>
              <a:t>jedným</a:t>
            </a:r>
            <a:r>
              <a:rPr lang="cs-CZ" dirty="0" smtClean="0"/>
              <a:t> z </a:t>
            </a:r>
            <a:r>
              <a:rPr lang="cs-CZ" dirty="0" err="1" smtClean="0"/>
              <a:t>najmocnejších</a:t>
            </a:r>
            <a:r>
              <a:rPr lang="cs-CZ" dirty="0" smtClean="0"/>
              <a:t> </a:t>
            </a:r>
            <a:r>
              <a:rPr lang="cs-CZ" dirty="0" err="1" smtClean="0"/>
              <a:t>veľmožov</a:t>
            </a:r>
            <a:r>
              <a:rPr lang="cs-CZ" dirty="0" smtClean="0"/>
              <a:t> </a:t>
            </a:r>
            <a:r>
              <a:rPr lang="cs-CZ" b="1" dirty="0" err="1" smtClean="0"/>
              <a:t>Matúš</a:t>
            </a:r>
            <a:r>
              <a:rPr lang="cs-CZ" b="1" dirty="0" smtClean="0"/>
              <a:t> Čák </a:t>
            </a:r>
            <a:r>
              <a:rPr lang="cs-CZ" b="1" dirty="0" err="1" smtClean="0"/>
              <a:t>Trenčiansky</a:t>
            </a:r>
            <a:r>
              <a:rPr lang="cs-CZ" dirty="0" smtClean="0"/>
              <a:t>. Zastával </a:t>
            </a:r>
            <a:r>
              <a:rPr lang="cs-CZ" dirty="0" err="1" smtClean="0"/>
              <a:t>funkciu</a:t>
            </a:r>
            <a:r>
              <a:rPr lang="cs-CZ" dirty="0" smtClean="0"/>
              <a:t> </a:t>
            </a:r>
            <a:r>
              <a:rPr lang="cs-CZ" b="1" dirty="0" smtClean="0"/>
              <a:t>taverníka</a:t>
            </a:r>
            <a:r>
              <a:rPr lang="cs-CZ" dirty="0" smtClean="0"/>
              <a:t>, </a:t>
            </a:r>
            <a:r>
              <a:rPr lang="cs-CZ" dirty="0" err="1" smtClean="0"/>
              <a:t>t</a:t>
            </a:r>
            <a:r>
              <a:rPr lang="cs-CZ" dirty="0" smtClean="0"/>
              <a:t>. </a:t>
            </a:r>
            <a:r>
              <a:rPr lang="cs-CZ" dirty="0" err="1" smtClean="0"/>
              <a:t>j</a:t>
            </a:r>
            <a:r>
              <a:rPr lang="cs-CZ" dirty="0" smtClean="0"/>
              <a:t>. </a:t>
            </a:r>
            <a:r>
              <a:rPr lang="cs-CZ" b="1" dirty="0" err="1" smtClean="0"/>
              <a:t>najvyššieho</a:t>
            </a:r>
            <a:r>
              <a:rPr lang="cs-CZ" b="1" dirty="0" smtClean="0"/>
              <a:t> </a:t>
            </a:r>
            <a:r>
              <a:rPr lang="cs-CZ" b="1" dirty="0" err="1" smtClean="0"/>
              <a:t>správcu</a:t>
            </a:r>
            <a:r>
              <a:rPr lang="cs-CZ" b="1" dirty="0" smtClean="0"/>
              <a:t> </a:t>
            </a:r>
            <a:r>
              <a:rPr lang="cs-CZ" b="1" dirty="0" err="1" smtClean="0"/>
              <a:t>kráľovských</a:t>
            </a:r>
            <a:r>
              <a:rPr lang="cs-CZ" b="1" dirty="0" smtClean="0"/>
              <a:t> </a:t>
            </a:r>
            <a:r>
              <a:rPr lang="cs-CZ" b="1" dirty="0" err="1" smtClean="0"/>
              <a:t>majetkov</a:t>
            </a:r>
            <a:r>
              <a:rPr lang="cs-CZ" dirty="0" smtClean="0"/>
              <a:t>. Svoje </a:t>
            </a:r>
            <a:r>
              <a:rPr lang="cs-CZ" dirty="0" err="1" smtClean="0"/>
              <a:t>postavenie</a:t>
            </a:r>
            <a:r>
              <a:rPr lang="cs-CZ" dirty="0" smtClean="0"/>
              <a:t> zneužíval na </a:t>
            </a:r>
            <a:r>
              <a:rPr lang="cs-CZ" b="1" dirty="0" err="1" smtClean="0"/>
              <a:t>bezmezdné</a:t>
            </a:r>
            <a:r>
              <a:rPr lang="cs-CZ" b="1" dirty="0" smtClean="0"/>
              <a:t> </a:t>
            </a:r>
            <a:r>
              <a:rPr lang="cs-CZ" b="1" dirty="0" err="1" smtClean="0"/>
              <a:t>obohacovanie</a:t>
            </a:r>
            <a:r>
              <a:rPr lang="cs-CZ" dirty="0" smtClean="0"/>
              <a:t> a </a:t>
            </a:r>
            <a:r>
              <a:rPr lang="cs-CZ" dirty="0" err="1" smtClean="0"/>
              <a:t>drancovanie</a:t>
            </a:r>
            <a:r>
              <a:rPr lang="cs-CZ" dirty="0" smtClean="0"/>
              <a:t>.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Zvyšok</a:t>
            </a:r>
            <a:r>
              <a:rPr lang="cs-CZ" dirty="0" smtClean="0"/>
              <a:t> slovenského </a:t>
            </a:r>
            <a:r>
              <a:rPr lang="cs-CZ" dirty="0" err="1" smtClean="0"/>
              <a:t>územia</a:t>
            </a:r>
            <a:r>
              <a:rPr lang="cs-CZ" dirty="0" smtClean="0"/>
              <a:t>, jeho </a:t>
            </a:r>
            <a:r>
              <a:rPr lang="cs-CZ" b="1" dirty="0" err="1" smtClean="0"/>
              <a:t>východná</a:t>
            </a:r>
            <a:r>
              <a:rPr lang="cs-CZ" b="1" dirty="0" smtClean="0"/>
              <a:t> </a:t>
            </a:r>
            <a:r>
              <a:rPr lang="cs-CZ" b="1" dirty="0" err="1" smtClean="0"/>
              <a:t>časť</a:t>
            </a:r>
            <a:r>
              <a:rPr lang="cs-CZ" dirty="0" smtClean="0"/>
              <a:t>, </a:t>
            </a:r>
            <a:r>
              <a:rPr lang="cs-CZ" dirty="0" err="1" smtClean="0"/>
              <a:t>sa</a:t>
            </a:r>
            <a:r>
              <a:rPr lang="cs-CZ" dirty="0" smtClean="0"/>
              <a:t> dostal pod</a:t>
            </a:r>
            <a:r>
              <a:rPr lang="cs-CZ" b="1" dirty="0" smtClean="0"/>
              <a:t> vládu</a:t>
            </a:r>
            <a:r>
              <a:rPr lang="cs-CZ" dirty="0" smtClean="0"/>
              <a:t> podobného oligarchu </a:t>
            </a:r>
            <a:r>
              <a:rPr lang="cs-CZ" b="1" dirty="0" err="1" smtClean="0"/>
              <a:t>Omodeja</a:t>
            </a:r>
            <a:r>
              <a:rPr lang="cs-CZ" dirty="0" smtClean="0"/>
              <a:t> z rodu</a:t>
            </a:r>
            <a:r>
              <a:rPr lang="cs-CZ" b="1" dirty="0" smtClean="0"/>
              <a:t> Aba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err="1" smtClean="0"/>
              <a:t>Obaja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stali </a:t>
            </a:r>
            <a:r>
              <a:rPr lang="cs-CZ" dirty="0" err="1" smtClean="0"/>
              <a:t>spojencami</a:t>
            </a:r>
            <a:r>
              <a:rPr lang="cs-CZ" dirty="0" smtClean="0"/>
              <a:t> </a:t>
            </a:r>
            <a:r>
              <a:rPr lang="cs-CZ" b="1" dirty="0" smtClean="0"/>
              <a:t>proti </a:t>
            </a:r>
            <a:r>
              <a:rPr lang="cs-CZ" b="1" dirty="0" err="1" smtClean="0"/>
              <a:t>kráľovi</a:t>
            </a:r>
            <a:r>
              <a:rPr lang="cs-CZ" b="1" dirty="0" smtClean="0"/>
              <a:t> </a:t>
            </a:r>
            <a:r>
              <a:rPr lang="cs-CZ" b="1" dirty="0" err="1" smtClean="0"/>
              <a:t>Karolovi</a:t>
            </a:r>
            <a:r>
              <a:rPr lang="cs-CZ" b="1" dirty="0" smtClean="0"/>
              <a:t> </a:t>
            </a:r>
            <a:r>
              <a:rPr lang="cs-CZ" b="1" dirty="0" err="1" smtClean="0"/>
              <a:t>Róbertovi</a:t>
            </a:r>
            <a:r>
              <a:rPr lang="cs-CZ" dirty="0" smtClean="0"/>
              <a:t>, </a:t>
            </a:r>
            <a:r>
              <a:rPr lang="cs-CZ" dirty="0" err="1" smtClean="0"/>
              <a:t>ktorý</a:t>
            </a:r>
            <a:r>
              <a:rPr lang="cs-CZ" dirty="0" smtClean="0"/>
              <a:t> </a:t>
            </a:r>
            <a:r>
              <a:rPr lang="cs-CZ" dirty="0" err="1" smtClean="0"/>
              <a:t>nastúpil</a:t>
            </a:r>
            <a:r>
              <a:rPr lang="cs-CZ" dirty="0" smtClean="0"/>
              <a:t> na </a:t>
            </a:r>
            <a:r>
              <a:rPr lang="cs-CZ" dirty="0" err="1" smtClean="0"/>
              <a:t>uhorský</a:t>
            </a:r>
            <a:r>
              <a:rPr lang="cs-CZ" dirty="0" smtClean="0"/>
              <a:t> trón po smrti </a:t>
            </a:r>
            <a:r>
              <a:rPr lang="cs-CZ" dirty="0" err="1" smtClean="0"/>
              <a:t>posledného</a:t>
            </a:r>
            <a:r>
              <a:rPr lang="cs-CZ" dirty="0" smtClean="0"/>
              <a:t> </a:t>
            </a:r>
            <a:r>
              <a:rPr lang="cs-CZ" dirty="0" err="1" smtClean="0"/>
              <a:t>Arpádovca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b="1" dirty="0" smtClean="0"/>
              <a:t>Roku 1312 v </a:t>
            </a:r>
            <a:r>
              <a:rPr lang="cs-CZ" b="1" dirty="0" err="1" smtClean="0"/>
              <a:t>bitke</a:t>
            </a:r>
            <a:r>
              <a:rPr lang="cs-CZ" b="1" dirty="0" smtClean="0"/>
              <a:t> </a:t>
            </a:r>
            <a:r>
              <a:rPr lang="cs-CZ" b="1" dirty="0" err="1" smtClean="0"/>
              <a:t>pri</a:t>
            </a:r>
            <a:r>
              <a:rPr lang="cs-CZ" b="1" dirty="0" smtClean="0"/>
              <a:t> </a:t>
            </a:r>
            <a:r>
              <a:rPr lang="cs-CZ" b="1" dirty="0" err="1" smtClean="0"/>
              <a:t>Rozhanovciach</a:t>
            </a:r>
            <a:r>
              <a:rPr lang="cs-CZ" b="1" dirty="0" smtClean="0"/>
              <a:t> </a:t>
            </a:r>
            <a:r>
              <a:rPr lang="cs-CZ" b="1" dirty="0" err="1" smtClean="0"/>
              <a:t>Karol</a:t>
            </a:r>
            <a:r>
              <a:rPr lang="cs-CZ" b="1" dirty="0" smtClean="0"/>
              <a:t> </a:t>
            </a:r>
            <a:r>
              <a:rPr lang="cs-CZ" b="1" dirty="0" err="1" smtClean="0"/>
              <a:t>Róbert</a:t>
            </a:r>
            <a:r>
              <a:rPr lang="cs-CZ" b="1" dirty="0" smtClean="0"/>
              <a:t> porazil </a:t>
            </a:r>
            <a:r>
              <a:rPr lang="cs-CZ" b="1" dirty="0" err="1" smtClean="0"/>
              <a:t>Omodeja</a:t>
            </a:r>
            <a:r>
              <a:rPr lang="cs-CZ" dirty="0" smtClean="0"/>
              <a:t>, </a:t>
            </a:r>
            <a:r>
              <a:rPr lang="cs-CZ" dirty="0" err="1" smtClean="0"/>
              <a:t>pričom</a:t>
            </a:r>
            <a:r>
              <a:rPr lang="cs-CZ" dirty="0" smtClean="0"/>
              <a:t> </a:t>
            </a:r>
            <a:r>
              <a:rPr lang="cs-CZ" dirty="0" err="1" smtClean="0"/>
              <a:t>vojská</a:t>
            </a:r>
            <a:r>
              <a:rPr lang="cs-CZ" dirty="0" smtClean="0"/>
              <a:t> </a:t>
            </a:r>
            <a:r>
              <a:rPr lang="cs-CZ" dirty="0" err="1" smtClean="0"/>
              <a:t>Matúša</a:t>
            </a:r>
            <a:r>
              <a:rPr lang="cs-CZ" dirty="0" smtClean="0"/>
              <a:t> Čáka </a:t>
            </a:r>
            <a:r>
              <a:rPr lang="cs-CZ" dirty="0" err="1" smtClean="0"/>
              <a:t>prišli</a:t>
            </a:r>
            <a:r>
              <a:rPr lang="cs-CZ" dirty="0" smtClean="0"/>
              <a:t> na pomoc spojencovi až po </a:t>
            </a:r>
            <a:r>
              <a:rPr lang="cs-CZ" dirty="0" err="1" smtClean="0"/>
              <a:t>bitke</a:t>
            </a:r>
            <a:r>
              <a:rPr lang="cs-CZ" dirty="0" smtClean="0"/>
              <a:t>, </a:t>
            </a:r>
            <a:r>
              <a:rPr lang="cs-CZ" dirty="0" err="1" smtClean="0"/>
              <a:t>ktorá</a:t>
            </a:r>
            <a:r>
              <a:rPr lang="cs-CZ" dirty="0" smtClean="0"/>
              <a:t> znamenala </a:t>
            </a:r>
            <a:r>
              <a:rPr lang="cs-CZ" b="1" dirty="0" err="1" smtClean="0"/>
              <a:t>koniec</a:t>
            </a:r>
            <a:r>
              <a:rPr lang="cs-CZ" b="1" dirty="0" smtClean="0"/>
              <a:t> vlády </a:t>
            </a:r>
            <a:r>
              <a:rPr lang="cs-CZ" b="1" dirty="0" err="1" smtClean="0"/>
              <a:t>Abovcov</a:t>
            </a:r>
            <a:r>
              <a:rPr lang="cs-CZ" dirty="0" smtClean="0"/>
              <a:t> na východe. </a:t>
            </a:r>
          </a:p>
          <a:p>
            <a:r>
              <a:rPr lang="cs-CZ" dirty="0" err="1" smtClean="0"/>
              <a:t>Pozície</a:t>
            </a:r>
            <a:r>
              <a:rPr lang="cs-CZ" dirty="0" smtClean="0"/>
              <a:t> </a:t>
            </a:r>
            <a:r>
              <a:rPr lang="cs-CZ" dirty="0" err="1" smtClean="0"/>
              <a:t>Matúša</a:t>
            </a:r>
            <a:r>
              <a:rPr lang="cs-CZ" dirty="0" smtClean="0"/>
              <a:t> Čáka to však neoslabilo.</a:t>
            </a:r>
            <a:br>
              <a:rPr lang="cs-CZ" dirty="0" smtClean="0"/>
            </a:br>
            <a:r>
              <a:rPr lang="cs-CZ" dirty="0" smtClean="0"/>
              <a:t>Bol </a:t>
            </a:r>
            <a:r>
              <a:rPr lang="cs-CZ" dirty="0" err="1" smtClean="0"/>
              <a:t>skutočným</a:t>
            </a:r>
            <a:r>
              <a:rPr lang="cs-CZ" b="1" dirty="0" smtClean="0"/>
              <a:t> </a:t>
            </a:r>
            <a:r>
              <a:rPr lang="cs-CZ" b="1" dirty="0" err="1" smtClean="0"/>
              <a:t>vládcom</a:t>
            </a:r>
            <a:r>
              <a:rPr lang="cs-CZ" dirty="0" smtClean="0"/>
              <a:t> asi </a:t>
            </a:r>
            <a:r>
              <a:rPr lang="cs-CZ" dirty="0" err="1" smtClean="0"/>
              <a:t>dvoch</a:t>
            </a:r>
            <a:r>
              <a:rPr lang="cs-CZ" dirty="0" smtClean="0"/>
              <a:t> </a:t>
            </a:r>
            <a:r>
              <a:rPr lang="cs-CZ" dirty="0" err="1" smtClean="0"/>
              <a:t>tretín</a:t>
            </a:r>
            <a:r>
              <a:rPr lang="cs-CZ" dirty="0" smtClean="0"/>
              <a:t> </a:t>
            </a:r>
            <a:r>
              <a:rPr lang="cs-CZ" dirty="0" err="1" smtClean="0"/>
              <a:t>dnešného</a:t>
            </a:r>
            <a:r>
              <a:rPr lang="cs-CZ" dirty="0" smtClean="0"/>
              <a:t> </a:t>
            </a:r>
            <a:r>
              <a:rPr lang="cs-CZ" dirty="0" err="1" smtClean="0"/>
              <a:t>územia</a:t>
            </a:r>
            <a:r>
              <a:rPr lang="cs-CZ" b="1" dirty="0" smtClean="0"/>
              <a:t> Slovenska</a:t>
            </a:r>
            <a:r>
              <a:rPr lang="cs-CZ" dirty="0" smtClean="0"/>
              <a:t> a vystupoval </a:t>
            </a:r>
            <a:r>
              <a:rPr lang="cs-CZ" dirty="0" err="1" smtClean="0"/>
              <a:t>ako</a:t>
            </a:r>
            <a:r>
              <a:rPr lang="cs-CZ" dirty="0" smtClean="0"/>
              <a:t> nezávislý </a:t>
            </a:r>
            <a:r>
              <a:rPr lang="cs-CZ" dirty="0" err="1" smtClean="0"/>
              <a:t>vládca</a:t>
            </a:r>
            <a:r>
              <a:rPr lang="cs-CZ" dirty="0" smtClean="0"/>
              <a:t> </a:t>
            </a:r>
            <a:r>
              <a:rPr lang="cs-CZ" dirty="0" err="1" smtClean="0"/>
              <a:t>svojich</a:t>
            </a:r>
            <a:r>
              <a:rPr lang="cs-CZ" dirty="0" smtClean="0"/>
              <a:t> </a:t>
            </a:r>
            <a:r>
              <a:rPr lang="cs-CZ" dirty="0" err="1" smtClean="0"/>
              <a:t>dŕžav</a:t>
            </a:r>
            <a:r>
              <a:rPr lang="cs-CZ" dirty="0" smtClean="0"/>
              <a:t>. </a:t>
            </a:r>
            <a:r>
              <a:rPr lang="cs-CZ" dirty="0" err="1" smtClean="0"/>
              <a:t>Územiu</a:t>
            </a:r>
            <a:r>
              <a:rPr lang="cs-CZ" dirty="0" smtClean="0"/>
              <a:t> pod jeho rukou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 err="1" smtClean="0"/>
              <a:t>hovorilo</a:t>
            </a:r>
            <a:r>
              <a:rPr lang="cs-CZ" b="1" dirty="0" smtClean="0"/>
              <a:t> "</a:t>
            </a:r>
            <a:r>
              <a:rPr lang="cs-CZ" b="1" dirty="0" err="1" smtClean="0"/>
              <a:t>Matúšova</a:t>
            </a:r>
            <a:r>
              <a:rPr lang="cs-CZ" b="1" dirty="0" smtClean="0"/>
              <a:t> zem"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err="1" smtClean="0"/>
              <a:t>Matúš</a:t>
            </a:r>
            <a:r>
              <a:rPr lang="cs-CZ" dirty="0" smtClean="0"/>
              <a:t> Čák, </a:t>
            </a:r>
            <a:r>
              <a:rPr lang="cs-CZ" dirty="0" err="1" smtClean="0"/>
              <a:t>ktorého</a:t>
            </a:r>
            <a:r>
              <a:rPr lang="cs-CZ" dirty="0" smtClean="0"/>
              <a:t> </a:t>
            </a:r>
            <a:r>
              <a:rPr lang="cs-CZ" dirty="0" err="1" smtClean="0"/>
              <a:t>hlavným</a:t>
            </a:r>
            <a:r>
              <a:rPr lang="cs-CZ" dirty="0" smtClean="0"/>
              <a:t> </a:t>
            </a:r>
            <a:r>
              <a:rPr lang="cs-CZ" dirty="0" err="1" smtClean="0"/>
              <a:t>sídlom</a:t>
            </a:r>
            <a:r>
              <a:rPr lang="cs-CZ" dirty="0" smtClean="0"/>
              <a:t> bol </a:t>
            </a:r>
            <a:r>
              <a:rPr lang="cs-CZ" dirty="0" err="1" smtClean="0"/>
              <a:t>Trenčiansky</a:t>
            </a:r>
            <a:r>
              <a:rPr lang="cs-CZ" dirty="0" smtClean="0"/>
              <a:t> hrad, </a:t>
            </a:r>
            <a:r>
              <a:rPr lang="cs-CZ" dirty="0" err="1" smtClean="0"/>
              <a:t>sa</a:t>
            </a:r>
            <a:r>
              <a:rPr lang="cs-CZ" dirty="0" smtClean="0"/>
              <a:t> v </a:t>
            </a:r>
            <a:r>
              <a:rPr lang="cs-CZ" dirty="0" err="1" smtClean="0"/>
              <a:t>ľudovej</a:t>
            </a:r>
            <a:r>
              <a:rPr lang="cs-CZ" dirty="0" smtClean="0"/>
              <a:t> </a:t>
            </a:r>
            <a:r>
              <a:rPr lang="cs-CZ" dirty="0" err="1" smtClean="0"/>
              <a:t>tradícii</a:t>
            </a:r>
            <a:r>
              <a:rPr lang="cs-CZ" dirty="0" smtClean="0"/>
              <a:t> nazýval</a:t>
            </a:r>
            <a:r>
              <a:rPr lang="cs-CZ" b="1" dirty="0" smtClean="0"/>
              <a:t> pán Váhu a </a:t>
            </a:r>
            <a:r>
              <a:rPr lang="cs-CZ" b="1" dirty="0" err="1" smtClean="0"/>
              <a:t>Tatier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š&amp;lcaron;achtic a vojvod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835960" cy="4032000"/>
          </a:xfrm>
          <a:prstGeom prst="rect">
            <a:avLst/>
          </a:prstGeom>
          <a:noFill/>
        </p:spPr>
      </p:pic>
      <p:pic>
        <p:nvPicPr>
          <p:cNvPr id="38916" name="Picture 4" descr="https://upload.wikimedia.org/wikipedia/commons/thumb/9/98/Coa_Hungary_Family_Cs%C3%A1k.svg/338px-Coa_Hungary_Family_Cs%C3%A1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4550" y="332656"/>
            <a:ext cx="3219450" cy="5334001"/>
          </a:xfrm>
          <a:prstGeom prst="rect">
            <a:avLst/>
          </a:prstGeom>
          <a:noFill/>
        </p:spPr>
      </p:pic>
      <p:pic>
        <p:nvPicPr>
          <p:cNvPr id="38918" name="Picture 6" descr="Portrait of Matthew III Csák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419872" y="2780928"/>
            <a:ext cx="2438400" cy="3282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upload.wikimedia.org/wikipedia/commons/4/4e/Oligarch_domains_1301_13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782050" cy="530542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827584" y="609329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Oblasť</a:t>
            </a:r>
            <a:r>
              <a:rPr lang="cs-CZ" dirty="0" smtClean="0"/>
              <a:t>, kde </a:t>
            </a:r>
            <a:r>
              <a:rPr lang="cs-CZ" dirty="0" err="1" smtClean="0"/>
              <a:t>vládol</a:t>
            </a:r>
            <a:r>
              <a:rPr lang="cs-CZ" dirty="0" smtClean="0"/>
              <a:t> </a:t>
            </a:r>
            <a:r>
              <a:rPr lang="cs-CZ" dirty="0" err="1" smtClean="0"/>
              <a:t>Matúš</a:t>
            </a:r>
            <a:r>
              <a:rPr lang="cs-CZ" dirty="0" smtClean="0"/>
              <a:t> Čák (dnes </a:t>
            </a:r>
            <a:r>
              <a:rPr lang="cs-CZ" dirty="0" err="1" smtClean="0"/>
              <a:t>západné</a:t>
            </a:r>
            <a:r>
              <a:rPr lang="cs-CZ" dirty="0" smtClean="0"/>
              <a:t> Slovensko a malé časti Maďarska)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dobrodruh.sk/sites/default/files/Na%20hraniciach%20R%C3%ADmskej%20r%C3%ADse%20-%206_%20r_febru%C3%A1r%202011_html_4598afa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629745" cy="57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upload.wikimedia.org/wikipedia/commons/thumb/9/92/Austria_hungary_1911.jpg/1280px-Austria_hungary_1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2500" y="-342000"/>
            <a:ext cx="9466500" cy="72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002060"/>
                </a:solidFill>
              </a:rPr>
              <a:t>Zdroje:</a:t>
            </a:r>
            <a:r>
              <a:rPr lang="sk-SK" sz="2400" dirty="0" smtClean="0">
                <a:solidFill>
                  <a:srgbClr val="002060"/>
                </a:solidFill>
              </a:rPr>
              <a:t/>
            </a:r>
            <a:br>
              <a:rPr lang="sk-SK" sz="2400" dirty="0" smtClean="0">
                <a:solidFill>
                  <a:srgbClr val="002060"/>
                </a:solidFill>
              </a:rPr>
            </a:br>
            <a:r>
              <a:rPr lang="sk-SK" sz="2400" dirty="0" smtClean="0">
                <a:solidFill>
                  <a:srgbClr val="002060"/>
                </a:solidFill>
              </a:rPr>
              <a:t/>
            </a:r>
            <a:br>
              <a:rPr lang="sk-SK" sz="2400" dirty="0" smtClean="0">
                <a:solidFill>
                  <a:srgbClr val="002060"/>
                </a:solidFill>
              </a:rPr>
            </a:br>
            <a:r>
              <a:rPr lang="sk-SK" sz="2400" dirty="0" err="1" smtClean="0">
                <a:solidFill>
                  <a:srgbClr val="002060"/>
                </a:solidFill>
              </a:rPr>
              <a:t>Wikipedia.sk</a:t>
            </a:r>
            <a:r>
              <a:rPr lang="sk-SK" sz="2400" dirty="0" smtClean="0">
                <a:solidFill>
                  <a:srgbClr val="002060"/>
                </a:solidFill>
              </a:rPr>
              <a:t/>
            </a:r>
            <a:br>
              <a:rPr lang="sk-SK" sz="2400" dirty="0" smtClean="0">
                <a:solidFill>
                  <a:srgbClr val="002060"/>
                </a:solidFill>
              </a:rPr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cs-CZ" dirty="0"/>
          </a:p>
        </p:txBody>
      </p:sp>
      <p:pic>
        <p:nvPicPr>
          <p:cNvPr id="1026" name="Picture 2" descr="\\johan\data\MAMA_2017\OS_BRNO\ZNAKY\Nový znak\obec_slovakov_logo_ priehľadný podkl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221088"/>
            <a:ext cx="1800000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Praveké osídlenie, prvé národy na našom území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cs-CZ" u="sng" dirty="0" smtClean="0"/>
          </a:p>
          <a:p>
            <a:r>
              <a:rPr lang="sk-SK" dirty="0" smtClean="0"/>
              <a:t>Kelti 3. storočie pred n. l., </a:t>
            </a:r>
          </a:p>
          <a:p>
            <a:r>
              <a:rPr lang="sk-SK" dirty="0" smtClean="0"/>
              <a:t>remeselníci, kováči a hrnčiari, mali hrnčiarsky kruh, </a:t>
            </a:r>
          </a:p>
          <a:p>
            <a:r>
              <a:rPr lang="sk-SK" dirty="0" smtClean="0"/>
              <a:t>razili vlastné mince, na našom území boli nájdené ich mince s nápisom </a:t>
            </a:r>
            <a:r>
              <a:rPr lang="sk-SK" dirty="0" err="1" smtClean="0"/>
              <a:t>Biatec</a:t>
            </a:r>
            <a:r>
              <a:rPr lang="sk-SK" dirty="0" smtClean="0"/>
              <a:t> a </a:t>
            </a:r>
            <a:r>
              <a:rPr lang="sk-SK" dirty="0" err="1" smtClean="0"/>
              <a:t>Nonnos</a:t>
            </a:r>
            <a:r>
              <a:rPr lang="sk-SK" dirty="0" smtClean="0"/>
              <a:t>,</a:t>
            </a:r>
          </a:p>
          <a:p>
            <a:r>
              <a:rPr lang="sk-SK" dirty="0" smtClean="0"/>
              <a:t>Kelti si zakladali opevnené sídla – </a:t>
            </a:r>
            <a:r>
              <a:rPr lang="sk-SK" b="1" dirty="0" err="1" smtClean="0"/>
              <a:t>oppidá</a:t>
            </a:r>
            <a:r>
              <a:rPr lang="sk-SK" dirty="0" smtClean="0"/>
              <a:t>, ktorých pozostatky sa našli </a:t>
            </a:r>
            <a:r>
              <a:rPr lang="sk-SK" b="1" dirty="0" smtClean="0"/>
              <a:t>v Bratislave a Plaveckom Podhradí</a:t>
            </a:r>
            <a:r>
              <a:rPr lang="sk-SK" dirty="0" smtClean="0"/>
              <a:t>,</a:t>
            </a:r>
          </a:p>
          <a:p>
            <a:r>
              <a:rPr lang="sk-SK" dirty="0" smtClean="0"/>
              <a:t> Keltov z územia Slovenska vytlačili Rimania, ktorých jednotky prenikli hlboko  do vnútrozemia západného a južného Slovenska (do </a:t>
            </a:r>
            <a:r>
              <a:rPr lang="sk-SK" dirty="0" err="1" smtClean="0"/>
              <a:t>Pomoravia</a:t>
            </a:r>
            <a:r>
              <a:rPr lang="sk-SK" dirty="0" smtClean="0"/>
              <a:t>, Považia, Pohronia a na Ponitrie). </a:t>
            </a:r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1.bp.blogspot.com/-KZF26-B5TLM/UdERqXlibqI/AAAAAAAABRU/MYV7RVUg5cs/s1600/BA-hradisko.jpg"/>
          <p:cNvPicPr>
            <a:picLocks noChangeAspect="1" noChangeArrowheads="1"/>
          </p:cNvPicPr>
          <p:nvPr/>
        </p:nvPicPr>
        <p:blipFill>
          <a:blip r:embed="rId2" cstate="print"/>
          <a:srcRect t="7001" b="7990"/>
          <a:stretch>
            <a:fillRect/>
          </a:stretch>
        </p:blipFill>
        <p:spPr bwMode="auto">
          <a:xfrm>
            <a:off x="1763688" y="332656"/>
            <a:ext cx="540000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historyweb.dennikn.sk/uploads/Os%C3%ADdlenie_JZ_Slovenska_prv%C3%BDmi_Keltam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01" y="548680"/>
            <a:ext cx="9146701" cy="59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ýsledek obrázku pro oppidum na slovensk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67636" cy="550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Výskum na Bratislavskom hr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633614" cy="57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www.oskole.sk/userfiles/image/zaida/dejepis/navysenie/N%C3%A1jstarsie%20n%C3%A1rody%20na%20%C3%BAzem%C3%AD%20Slovenska%20-%206_r_%20j%C3%BAl%202010_html_51952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77072"/>
            <a:ext cx="2160000" cy="2160000"/>
          </a:xfrm>
          <a:prstGeom prst="rect">
            <a:avLst/>
          </a:prstGeom>
          <a:noFill/>
        </p:spPr>
      </p:pic>
      <p:pic>
        <p:nvPicPr>
          <p:cNvPr id="21516" name="Picture 12" descr="http://historyweb.dennikn.sk/uploads/obr._1Poklad_z_tatra_banky_-_Biatecb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708920"/>
            <a:ext cx="4672901" cy="3240000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3851920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Bratislava, poklad </a:t>
            </a:r>
            <a:r>
              <a:rPr lang="cs-CZ" dirty="0" err="1" smtClean="0"/>
              <a:t>strieborných</a:t>
            </a:r>
            <a:r>
              <a:rPr lang="cs-CZ" dirty="0" smtClean="0"/>
              <a:t> </a:t>
            </a:r>
            <a:r>
              <a:rPr lang="cs-CZ" dirty="0" err="1" smtClean="0"/>
              <a:t>biatekov</a:t>
            </a:r>
            <a:r>
              <a:rPr lang="cs-CZ" dirty="0" smtClean="0"/>
              <a:t> z </a:t>
            </a:r>
            <a:r>
              <a:rPr lang="cs-CZ" dirty="0" err="1" smtClean="0"/>
              <a:t>Námestia</a:t>
            </a:r>
            <a:r>
              <a:rPr lang="cs-CZ" dirty="0" smtClean="0"/>
              <a:t> </a:t>
            </a:r>
            <a:r>
              <a:rPr lang="cs-CZ" dirty="0" err="1" smtClean="0"/>
              <a:t>SNP</a:t>
            </a:r>
            <a:r>
              <a:rPr lang="cs-CZ" dirty="0" smtClean="0"/>
              <a:t> (budova Tatra banky)</a:t>
            </a:r>
            <a:endParaRPr lang="cs-CZ" dirty="0"/>
          </a:p>
        </p:txBody>
      </p:sp>
      <p:pic>
        <p:nvPicPr>
          <p:cNvPr id="21518" name="Picture 14" descr="Související obr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4664"/>
            <a:ext cx="3936000" cy="2952000"/>
          </a:xfrm>
          <a:prstGeom prst="rect">
            <a:avLst/>
          </a:prstGeom>
          <a:noFill/>
        </p:spPr>
      </p:pic>
      <p:pic>
        <p:nvPicPr>
          <p:cNvPr id="21520" name="Picture 16" descr="Související obráze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052736"/>
            <a:ext cx="19145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375</Words>
  <Application>Microsoft Office PowerPoint</Application>
  <PresentationFormat>Předvádění na obrazovce (4:3)</PresentationFormat>
  <Paragraphs>59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sady Office</vt:lpstr>
      <vt:lpstr>Dejiny Slovenska  a Slovákov</vt:lpstr>
      <vt:lpstr>Snímek 2</vt:lpstr>
      <vt:lpstr>Snímek 3</vt:lpstr>
      <vt:lpstr>Praveké osídlenie, prvé národy na našom území</vt:lpstr>
      <vt:lpstr>Snímek 5</vt:lpstr>
      <vt:lpstr>Snímek 6</vt:lpstr>
      <vt:lpstr>Snímek 7</vt:lpstr>
      <vt:lpstr>Snímek 8</vt:lpstr>
      <vt:lpstr>Snímek 9</vt:lpstr>
      <vt:lpstr>Rímske vojská na území Slovenska</vt:lpstr>
      <vt:lpstr>Snímek 11</vt:lpstr>
      <vt:lpstr>Príchod Slovanov</vt:lpstr>
      <vt:lpstr>  Veľkomoravská ríša  /833 – 907/ 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 Slovensko súčasťou Uhorska /1000 – 1918/ 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Zdroje:  Wikipedia.sk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Dejiny Slovenska  a Slovákov</dc:title>
  <dc:creator>uzivatel</dc:creator>
  <cp:lastModifiedBy>uzivatel</cp:lastModifiedBy>
  <cp:revision>33</cp:revision>
  <dcterms:created xsi:type="dcterms:W3CDTF">2017-06-05T20:54:51Z</dcterms:created>
  <dcterms:modified xsi:type="dcterms:W3CDTF">2025-09-21T22:16:55Z</dcterms:modified>
</cp:coreProperties>
</file>