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6" r:id="rId4"/>
    <p:sldId id="258" r:id="rId5"/>
    <p:sldId id="259" r:id="rId6"/>
    <p:sldId id="264" r:id="rId7"/>
    <p:sldId id="263" r:id="rId8"/>
    <p:sldId id="260" r:id="rId9"/>
    <p:sldId id="267" r:id="rId10"/>
    <p:sldId id="261" r:id="rId11"/>
    <p:sldId id="268" r:id="rId12"/>
    <p:sldId id="271" r:id="rId13"/>
    <p:sldId id="269" r:id="rId14"/>
    <p:sldId id="266" r:id="rId15"/>
    <p:sldId id="270" r:id="rId16"/>
    <p:sldId id="272" r:id="rId17"/>
    <p:sldId id="265"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24.2.2020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24.2.2020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24.2.2020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24.2.2020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2020</a:t>
            </a:r>
            <a:br>
              <a:rPr lang="cs-CZ" dirty="0" smtClean="0"/>
            </a:br>
            <a:r>
              <a:rPr lang="cs-CZ" dirty="0" smtClean="0"/>
              <a:t>Rok slovenského divadla</a:t>
            </a:r>
            <a:endParaRPr lang="cs-CZ" dirty="0"/>
          </a:p>
        </p:txBody>
      </p:sp>
      <p:pic>
        <p:nvPicPr>
          <p:cNvPr id="18438" name="Picture 6" descr="Rok slovenského divadla 2020"/>
          <p:cNvPicPr>
            <a:picLocks noChangeAspect="1" noChangeArrowheads="1"/>
          </p:cNvPicPr>
          <p:nvPr/>
        </p:nvPicPr>
        <p:blipFill>
          <a:blip r:embed="rId2" cstate="print"/>
          <a:srcRect/>
          <a:stretch>
            <a:fillRect/>
          </a:stretch>
        </p:blipFill>
        <p:spPr bwMode="auto">
          <a:xfrm>
            <a:off x="155575" y="-868363"/>
            <a:ext cx="1809750" cy="1809751"/>
          </a:xfrm>
          <a:prstGeom prst="rect">
            <a:avLst/>
          </a:prstGeom>
          <a:noFill/>
        </p:spPr>
      </p:pic>
      <p:pic>
        <p:nvPicPr>
          <p:cNvPr id="18440" name="Picture 8" descr="Rok slovenského divadla 2020"/>
          <p:cNvPicPr>
            <a:picLocks noChangeAspect="1" noChangeArrowheads="1"/>
          </p:cNvPicPr>
          <p:nvPr/>
        </p:nvPicPr>
        <p:blipFill>
          <a:blip r:embed="rId2" cstate="print"/>
          <a:srcRect/>
          <a:stretch>
            <a:fillRect/>
          </a:stretch>
        </p:blipFill>
        <p:spPr bwMode="auto">
          <a:xfrm>
            <a:off x="155575" y="-868363"/>
            <a:ext cx="1809750" cy="1809751"/>
          </a:xfrm>
          <a:prstGeom prst="rect">
            <a:avLst/>
          </a:prstGeom>
          <a:noFill/>
        </p:spPr>
      </p:pic>
      <p:pic>
        <p:nvPicPr>
          <p:cNvPr id="18442" name="Picture 10" descr="Rok slovenského divadla 2020"/>
          <p:cNvPicPr>
            <a:picLocks noChangeAspect="1" noChangeArrowheads="1"/>
          </p:cNvPicPr>
          <p:nvPr/>
        </p:nvPicPr>
        <p:blipFill>
          <a:blip r:embed="rId2" cstate="print"/>
          <a:srcRect/>
          <a:stretch>
            <a:fillRect/>
          </a:stretch>
        </p:blipFill>
        <p:spPr bwMode="auto">
          <a:xfrm>
            <a:off x="155575" y="-868363"/>
            <a:ext cx="1809750" cy="1809751"/>
          </a:xfrm>
          <a:prstGeom prst="rect">
            <a:avLst/>
          </a:prstGeom>
          <a:noFill/>
        </p:spPr>
      </p:pic>
      <p:pic>
        <p:nvPicPr>
          <p:cNvPr id="18443" name="Picture 11" descr="\\johan\data\MAMA_2017\OS_BRNO\Akcie OS\2020\Slovenské kultúrne odpoludnia\Logo.JPG"/>
          <p:cNvPicPr>
            <a:picLocks noChangeAspect="1" noChangeArrowheads="1"/>
          </p:cNvPicPr>
          <p:nvPr/>
        </p:nvPicPr>
        <p:blipFill>
          <a:blip r:embed="rId3" cstate="print"/>
          <a:srcRect/>
          <a:stretch>
            <a:fillRect/>
          </a:stretch>
        </p:blipFill>
        <p:spPr bwMode="auto">
          <a:xfrm>
            <a:off x="827584" y="2060848"/>
            <a:ext cx="7429500" cy="35909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johan\data\MAMA_2017\OS_BRNO\Akcie OS\2020\Slovenské kultúrne odpoludnia\images.png"/>
          <p:cNvPicPr>
            <a:picLocks noChangeAspect="1" noChangeArrowheads="1"/>
          </p:cNvPicPr>
          <p:nvPr/>
        </p:nvPicPr>
        <p:blipFill>
          <a:blip r:embed="rId2" cstate="print"/>
          <a:srcRect/>
          <a:stretch>
            <a:fillRect/>
          </a:stretch>
        </p:blipFill>
        <p:spPr bwMode="auto">
          <a:xfrm>
            <a:off x="1115616" y="4005064"/>
            <a:ext cx="6970032" cy="2484000"/>
          </a:xfrm>
          <a:prstGeom prst="rect">
            <a:avLst/>
          </a:prstGeom>
          <a:noFill/>
        </p:spPr>
      </p:pic>
      <p:sp>
        <p:nvSpPr>
          <p:cNvPr id="5" name="TextovéPole 4"/>
          <p:cNvSpPr txBox="1"/>
          <p:nvPr/>
        </p:nvSpPr>
        <p:spPr>
          <a:xfrm>
            <a:off x="539552" y="1772816"/>
            <a:ext cx="8064896" cy="3000821"/>
          </a:xfrm>
          <a:prstGeom prst="rect">
            <a:avLst/>
          </a:prstGeom>
          <a:noFill/>
        </p:spPr>
        <p:txBody>
          <a:bodyPr wrap="square" rtlCol="0">
            <a:spAutoFit/>
          </a:bodyPr>
          <a:lstStyle/>
          <a:p>
            <a:pPr>
              <a:lnSpc>
                <a:spcPct val="150000"/>
              </a:lnSpc>
            </a:pPr>
            <a:r>
              <a:rPr lang="sk-SK" dirty="0" smtClean="0">
                <a:latin typeface="Verdana" pitchFamily="34" charset="0"/>
                <a:ea typeface="Verdana" pitchFamily="34" charset="0"/>
                <a:cs typeface="Verdana" pitchFamily="34" charset="0"/>
              </a:rPr>
              <a:t>Vznik prvej Československej republiky v roku 1918 a následné založenie Družstva SND v roku 1919 priniesli rozsiahlu zmenu do prevádzky Mestského divadla. Od roku 1920 sa začali konať české a neskôr slovenské predstavenia, čo prinieslo zníženie počtu nemeckých a maďarských predstavení. Budova sa zachovala, ale začal sa v nej odohrávať nový príbeh – príbeh profesionálneho (</a:t>
            </a:r>
            <a:r>
              <a:rPr lang="sk-SK" dirty="0" err="1" smtClean="0">
                <a:latin typeface="Verdana" pitchFamily="34" charset="0"/>
                <a:ea typeface="Verdana" pitchFamily="34" charset="0"/>
                <a:cs typeface="Verdana" pitchFamily="34" charset="0"/>
              </a:rPr>
              <a:t>česko</a:t>
            </a:r>
            <a:r>
              <a:rPr lang="sk-SK" dirty="0" smtClean="0">
                <a:latin typeface="Verdana" pitchFamily="34" charset="0"/>
                <a:ea typeface="Verdana" pitchFamily="34" charset="0"/>
                <a:cs typeface="Verdana" pitchFamily="34" charset="0"/>
              </a:rPr>
              <a:t>)slovenského divadla</a:t>
            </a:r>
            <a:r>
              <a:rPr lang="sk-SK" dirty="0" smtClean="0">
                <a:latin typeface="Verdana" pitchFamily="34" charset="0"/>
                <a:ea typeface="Verdana" pitchFamily="34" charset="0"/>
                <a:cs typeface="Verdana" pitchFamily="34" charset="0"/>
              </a:rPr>
              <a:t>.</a:t>
            </a:r>
            <a:endParaRPr lang="sk-SK" dirty="0">
              <a:latin typeface="Verdana" pitchFamily="34" charset="0"/>
              <a:ea typeface="Verdana" pitchFamily="34" charset="0"/>
              <a:cs typeface="Verdana" pitchFamily="34" charset="0"/>
            </a:endParaRPr>
          </a:p>
        </p:txBody>
      </p:sp>
      <p:sp>
        <p:nvSpPr>
          <p:cNvPr id="19459" name="AutoShape 3" descr="Výsledek obrázku pro první vlajka &amp;ccaron;sr"/>
          <p:cNvSpPr>
            <a:spLocks noChangeAspect="1" noChangeArrowheads="1"/>
          </p:cNvSpPr>
          <p:nvPr/>
        </p:nvSpPr>
        <p:spPr bwMode="auto">
          <a:xfrm>
            <a:off x="155575" y="-647700"/>
            <a:ext cx="2038350" cy="13525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9461" name="AutoShape 5" descr="Image result for první vlajka &amp;ccaron;s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9463" name="AutoShape 7" descr="Image result for první vlajka &amp;ccaron;s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9464" name="Picture 8" descr="\\johan\data\MAMA_2017\OS_BRNO\Akcie OS\2020\Slovenské kultúrne odpoludnia\220px-Flag_of_the_Czech_Republic.svg.png"/>
          <p:cNvPicPr>
            <a:picLocks noChangeAspect="1" noChangeArrowheads="1"/>
          </p:cNvPicPr>
          <p:nvPr/>
        </p:nvPicPr>
        <p:blipFill>
          <a:blip r:embed="rId3" cstate="print"/>
          <a:srcRect/>
          <a:stretch>
            <a:fillRect/>
          </a:stretch>
        </p:blipFill>
        <p:spPr bwMode="auto">
          <a:xfrm>
            <a:off x="251520" y="404664"/>
            <a:ext cx="2095500" cy="14001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348880"/>
            <a:ext cx="8229600" cy="4248472"/>
          </a:xfrm>
        </p:spPr>
        <p:txBody>
          <a:bodyPr>
            <a:normAutofit/>
          </a:bodyPr>
          <a:lstStyle/>
          <a:p>
            <a:pPr algn="l">
              <a:lnSpc>
                <a:spcPct val="150000"/>
              </a:lnSpc>
            </a:pPr>
            <a:r>
              <a:rPr lang="sk-SK" sz="1800" dirty="0" smtClean="0">
                <a:latin typeface="Verdana" pitchFamily="34" charset="0"/>
                <a:ea typeface="Verdana" pitchFamily="34" charset="0"/>
                <a:cs typeface="Verdana" pitchFamily="34" charset="0"/>
              </a:rPr>
              <a:t>V roku 2020 si </a:t>
            </a:r>
            <a:r>
              <a:rPr lang="sk-SK" sz="1800" dirty="0" smtClean="0">
                <a:latin typeface="Verdana" pitchFamily="34" charset="0"/>
                <a:ea typeface="Verdana" pitchFamily="34" charset="0"/>
                <a:cs typeface="Verdana" pitchFamily="34" charset="0"/>
              </a:rPr>
              <a:t>pripomíname </a:t>
            </a:r>
            <a:r>
              <a:rPr lang="sk-SK" sz="1800" dirty="0" smtClean="0">
                <a:latin typeface="Verdana" pitchFamily="34" charset="0"/>
                <a:ea typeface="Verdana" pitchFamily="34" charset="0"/>
                <a:cs typeface="Verdana" pitchFamily="34" charset="0"/>
              </a:rPr>
              <a:t>100. výročie prvého profesionálneho divadla na Slovensku – Slovenského národného divadla. Prvé predstavenie SND sa totiž uskutočnilo 1. marca 1920.</a:t>
            </a:r>
            <a:br>
              <a:rPr lang="sk-SK"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Vznik SND a jeho troch súborov (činoherného, operného, baletného) vytvoril </a:t>
            </a:r>
            <a:r>
              <a:rPr lang="sk-SK" sz="1800" dirty="0" smtClean="0">
                <a:latin typeface="Verdana" pitchFamily="34" charset="0"/>
                <a:ea typeface="Verdana" pitchFamily="34" charset="0"/>
                <a:cs typeface="Verdana" pitchFamily="34" charset="0"/>
              </a:rPr>
              <a:t> základ </a:t>
            </a:r>
            <a:r>
              <a:rPr lang="sk-SK" sz="1800" dirty="0" smtClean="0">
                <a:latin typeface="Verdana" pitchFamily="34" charset="0"/>
                <a:ea typeface="Verdana" pitchFamily="34" charset="0"/>
                <a:cs typeface="Verdana" pitchFamily="34" charset="0"/>
              </a:rPr>
              <a:t>pre rozvoj pôvodnej slovenskej dramatickej, rozhlasovej, filmovej i televíznej tvorby, ale aj umeleckého školstva. </a:t>
            </a:r>
            <a:endParaRPr lang="cs-CZ" sz="1800" dirty="0">
              <a:latin typeface="Verdana" pitchFamily="34" charset="0"/>
              <a:ea typeface="Verdana" pitchFamily="34" charset="0"/>
              <a:cs typeface="Verdana" pitchFamily="34" charset="0"/>
            </a:endParaRPr>
          </a:p>
        </p:txBody>
      </p:sp>
      <p:pic>
        <p:nvPicPr>
          <p:cNvPr id="3" name="Picture 2" descr="Nová webová stránka SND pozná svojho autora"/>
          <p:cNvPicPr>
            <a:picLocks noChangeAspect="1" noChangeArrowheads="1"/>
          </p:cNvPicPr>
          <p:nvPr/>
        </p:nvPicPr>
        <p:blipFill>
          <a:blip r:embed="rId2" cstate="print"/>
          <a:stretch>
            <a:fillRect/>
          </a:stretch>
        </p:blipFill>
        <p:spPr bwMode="auto">
          <a:xfrm>
            <a:off x="899592" y="548680"/>
            <a:ext cx="7399711" cy="198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458618"/>
          </a:xfrm>
        </p:spPr>
        <p:txBody>
          <a:bodyPr>
            <a:normAutofit/>
          </a:bodyPr>
          <a:lstStyle/>
          <a:p>
            <a:pPr algn="l">
              <a:lnSpc>
                <a:spcPct val="150000"/>
              </a:lnSpc>
            </a:pPr>
            <a:r>
              <a:rPr lang="cs-CZ" sz="1800" dirty="0" smtClean="0">
                <a:latin typeface="Verdana" pitchFamily="34" charset="0"/>
                <a:ea typeface="Verdana" pitchFamily="34" charset="0"/>
                <a:cs typeface="Verdana" pitchFamily="34" charset="0"/>
              </a:rPr>
              <a:t>V</a:t>
            </a:r>
            <a:r>
              <a:rPr lang="sk-SK" sz="1800" dirty="0" smtClean="0">
                <a:latin typeface="Verdana" pitchFamily="34" charset="0"/>
                <a:ea typeface="Verdana" pitchFamily="34" charset="0"/>
                <a:cs typeface="Verdana" pitchFamily="34" charset="0"/>
              </a:rPr>
              <a:t> roku 2020 si súčasne pripomíname aj</a:t>
            </a:r>
            <a:r>
              <a:rPr lang="sk-SK" sz="1800" b="1" dirty="0" smtClean="0">
                <a:latin typeface="Verdana" pitchFamily="34" charset="0"/>
                <a:ea typeface="Verdana" pitchFamily="34" charset="0"/>
                <a:cs typeface="Verdana" pitchFamily="34" charset="0"/>
              </a:rPr>
              <a:t> 190. výročie uvedenia prvého ochotníckeho predstavenia na našom území </a:t>
            </a:r>
            <a:r>
              <a:rPr lang="sk-SK" sz="1800" dirty="0" smtClean="0">
                <a:latin typeface="Verdana" pitchFamily="34" charset="0"/>
                <a:ea typeface="Verdana" pitchFamily="34" charset="0"/>
                <a:cs typeface="Verdana" pitchFamily="34" charset="0"/>
              </a:rPr>
              <a:t>(Liptovský Mikuláš, 22. augusta 1830). </a:t>
            </a:r>
            <a:br>
              <a:rPr lang="sk-SK"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
            </a:r>
            <a:br>
              <a:rPr lang="sk-SK"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Za prvé slovenské ochotnícke divadlo sa pokladá  Divadlo slovenské </a:t>
            </a:r>
            <a:r>
              <a:rPr lang="sk-SK" sz="1800" dirty="0" err="1" smtClean="0">
                <a:latin typeface="Verdana" pitchFamily="34" charset="0"/>
                <a:ea typeface="Verdana" pitchFamily="34" charset="0"/>
                <a:cs typeface="Verdana" pitchFamily="34" charset="0"/>
              </a:rPr>
              <a:t>Sväto-Mikuláške</a:t>
            </a:r>
            <a:r>
              <a:rPr lang="sk-SK" sz="1800" dirty="0" smtClean="0">
                <a:latin typeface="Verdana" pitchFamily="34" charset="0"/>
                <a:ea typeface="Verdana" pitchFamily="34" charset="0"/>
                <a:cs typeface="Verdana" pitchFamily="34" charset="0"/>
              </a:rPr>
              <a:t> založené v roku 1830 v Liptovskom  Mikuláši  pod vedením Gašpara </a:t>
            </a:r>
            <a:r>
              <a:rPr lang="sk-SK" sz="1800" dirty="0" err="1" smtClean="0">
                <a:latin typeface="Verdana" pitchFamily="34" charset="0"/>
                <a:ea typeface="Verdana" pitchFamily="34" charset="0"/>
                <a:cs typeface="Verdana" pitchFamily="34" charset="0"/>
              </a:rPr>
              <a:t>Fejérpatakyho-Belopotockého</a:t>
            </a:r>
            <a:r>
              <a:rPr lang="sk-SK" sz="1800" dirty="0" smtClean="0">
                <a:latin typeface="Verdana" pitchFamily="34" charset="0"/>
                <a:ea typeface="Verdana" pitchFamily="34" charset="0"/>
                <a:cs typeface="Verdana" pitchFamily="34" charset="0"/>
              </a:rPr>
              <a:t>. 22. augusta 1830 uskutočnilo svoje prvé predstavenie uvedením veselohry Janka Chalúpku Kocúrkovo.  Celkovo inscenovalo 33 hier slovenských, českých aj iných autorov.</a:t>
            </a:r>
            <a:endParaRPr lang="sk-SK" sz="1800" dirty="0">
              <a:latin typeface="Verdana" pitchFamily="34" charset="0"/>
              <a:ea typeface="Verdana" pitchFamily="34" charset="0"/>
              <a:cs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6264696" cy="5832648"/>
          </a:xfrm>
        </p:spPr>
        <p:txBody>
          <a:bodyPr>
            <a:normAutofit fontScale="90000"/>
          </a:bodyPr>
          <a:lstStyle/>
          <a:p>
            <a:pPr algn="l">
              <a:lnSpc>
                <a:spcPct val="150000"/>
              </a:lnSpc>
            </a:pPr>
            <a:r>
              <a:rPr lang="sk-SK" sz="2000" dirty="0" smtClean="0">
                <a:solidFill>
                  <a:srgbClr val="990033"/>
                </a:solidFill>
                <a:latin typeface="Verdana" pitchFamily="34" charset="0"/>
                <a:ea typeface="Verdana" pitchFamily="34" charset="0"/>
                <a:cs typeface="Verdana" pitchFamily="34" charset="0"/>
              </a:rPr>
              <a:t/>
            </a:r>
            <a:br>
              <a:rPr lang="sk-SK" sz="2000" dirty="0" smtClean="0">
                <a:solidFill>
                  <a:srgbClr val="990033"/>
                </a:solidFill>
                <a:latin typeface="Verdana" pitchFamily="34" charset="0"/>
                <a:ea typeface="Verdana" pitchFamily="34" charset="0"/>
                <a:cs typeface="Verdana" pitchFamily="34" charset="0"/>
              </a:rPr>
            </a:br>
            <a:r>
              <a:rPr lang="sk-SK" sz="2000" dirty="0" smtClean="0">
                <a:solidFill>
                  <a:srgbClr val="990033"/>
                </a:solidFill>
                <a:latin typeface="Verdana" pitchFamily="34" charset="0"/>
                <a:ea typeface="Verdana" pitchFamily="34" charset="0"/>
                <a:cs typeface="Verdana" pitchFamily="34" charset="0"/>
              </a:rPr>
              <a:t>Vznik profesionálneho slovenského divadla</a:t>
            </a:r>
            <a:r>
              <a:rPr lang="sk-SK" sz="2000" dirty="0" smtClean="0">
                <a:latin typeface="Verdana" pitchFamily="34" charset="0"/>
                <a:ea typeface="Verdana" pitchFamily="34" charset="0"/>
                <a:cs typeface="Verdana" pitchFamily="34" charset="0"/>
              </a:rPr>
              <a:t/>
            </a:r>
            <a:br>
              <a:rPr lang="sk-SK" sz="2000" dirty="0" smtClean="0">
                <a:latin typeface="Verdana" pitchFamily="34" charset="0"/>
                <a:ea typeface="Verdana" pitchFamily="34" charset="0"/>
                <a:cs typeface="Verdana" pitchFamily="34" charset="0"/>
              </a:rPr>
            </a:br>
            <a:r>
              <a:rPr lang="sk-SK" sz="2000" dirty="0" smtClean="0">
                <a:latin typeface="Verdana" pitchFamily="34" charset="0"/>
                <a:ea typeface="Verdana" pitchFamily="34" charset="0"/>
                <a:cs typeface="Verdana" pitchFamily="34" charset="0"/>
              </a:rPr>
              <a:t/>
            </a:r>
            <a:br>
              <a:rPr lang="sk-SK" sz="20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V roku </a:t>
            </a:r>
            <a:r>
              <a:rPr lang="sk-SK" sz="1800" dirty="0" smtClean="0">
                <a:latin typeface="Verdana" pitchFamily="34" charset="0"/>
                <a:ea typeface="Verdana" pitchFamily="34" charset="0"/>
                <a:cs typeface="Verdana" pitchFamily="34" charset="0"/>
              </a:rPr>
              <a:t>1919 poverili </a:t>
            </a:r>
            <a:r>
              <a:rPr lang="sk-SK" sz="1800" i="1" dirty="0" smtClean="0">
                <a:latin typeface="Verdana" pitchFamily="34" charset="0"/>
                <a:ea typeface="Verdana" pitchFamily="34" charset="0"/>
                <a:cs typeface="Verdana" pitchFamily="34" charset="0"/>
              </a:rPr>
              <a:t>Družstvo SND</a:t>
            </a:r>
            <a:r>
              <a:rPr lang="sk-SK" sz="1800" dirty="0" smtClean="0">
                <a:latin typeface="Verdana" pitchFamily="34" charset="0"/>
                <a:ea typeface="Verdana" pitchFamily="34" charset="0"/>
                <a:cs typeface="Verdana" pitchFamily="34" charset="0"/>
              </a:rPr>
              <a:t> založením Slovenského národného divadla. Družstvo SND uzavrelo zmluvu s riaditeľom Východočeskej spoločnosti </a:t>
            </a:r>
            <a:r>
              <a:rPr lang="sk-SK" sz="1800" dirty="0" err="1" smtClean="0">
                <a:latin typeface="Verdana" pitchFamily="34" charset="0"/>
                <a:ea typeface="Verdana" pitchFamily="34" charset="0"/>
                <a:cs typeface="Verdana" pitchFamily="34" charset="0"/>
              </a:rPr>
              <a:t>Bedřichem</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Jeřábkem</a:t>
            </a:r>
            <a:r>
              <a:rPr lang="sk-SK" sz="1800" dirty="0" smtClean="0">
                <a:latin typeface="Verdana" pitchFamily="34" charset="0"/>
                <a:ea typeface="Verdana" pitchFamily="34" charset="0"/>
                <a:cs typeface="Verdana" pitchFamily="34" charset="0"/>
              </a:rPr>
              <a:t>. </a:t>
            </a:r>
            <a:r>
              <a:rPr lang="sk-SK" sz="1800" dirty="0" smtClean="0">
                <a:latin typeface="Verdana" pitchFamily="34" charset="0"/>
                <a:ea typeface="Verdana" pitchFamily="34" charset="0"/>
                <a:cs typeface="Verdana" pitchFamily="34" charset="0"/>
              </a:rPr>
              <a:t>V roku 1920 </a:t>
            </a:r>
            <a:r>
              <a:rPr lang="sk-SK" sz="1800" dirty="0" smtClean="0">
                <a:latin typeface="Verdana" pitchFamily="34" charset="0"/>
                <a:ea typeface="Verdana" pitchFamily="34" charset="0"/>
                <a:cs typeface="Verdana" pitchFamily="34" charset="0"/>
              </a:rPr>
              <a:t>začal prevádzku všetkých troch súborov SND v budove bývalého </a:t>
            </a:r>
            <a:r>
              <a:rPr lang="sk-SK" sz="1800" dirty="0" smtClean="0">
                <a:latin typeface="Verdana" pitchFamily="34" charset="0"/>
                <a:ea typeface="Verdana" pitchFamily="34" charset="0"/>
                <a:cs typeface="Verdana" pitchFamily="34" charset="0"/>
              </a:rPr>
              <a:t>Mestského divadla.</a:t>
            </a:r>
            <a:br>
              <a:rPr lang="sk-SK"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Opera SND 1.3.1920  začala inscenáciou </a:t>
            </a:r>
            <a:r>
              <a:rPr lang="sk-SK" sz="1800" dirty="0" smtClean="0">
                <a:latin typeface="Verdana" pitchFamily="34" charset="0"/>
                <a:ea typeface="Verdana" pitchFamily="34" charset="0"/>
                <a:cs typeface="Verdana" pitchFamily="34" charset="0"/>
              </a:rPr>
              <a:t>opery </a:t>
            </a:r>
            <a:r>
              <a:rPr lang="sk-SK" sz="1800" i="1" dirty="0" err="1" smtClean="0">
                <a:latin typeface="Verdana" pitchFamily="34" charset="0"/>
                <a:ea typeface="Verdana" pitchFamily="34" charset="0"/>
                <a:cs typeface="Verdana" pitchFamily="34" charset="0"/>
              </a:rPr>
              <a:t>Hubička</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Bedřicha</a:t>
            </a:r>
            <a:r>
              <a:rPr lang="sk-SK" sz="1800" dirty="0" smtClean="0">
                <a:latin typeface="Verdana" pitchFamily="34" charset="0"/>
                <a:ea typeface="Verdana" pitchFamily="34" charset="0"/>
                <a:cs typeface="Verdana" pitchFamily="34" charset="0"/>
              </a:rPr>
              <a:t> Smetanu  </a:t>
            </a:r>
            <a:br>
              <a:rPr lang="sk-SK"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2.3.1920 činoherný súbor </a:t>
            </a:r>
            <a:r>
              <a:rPr lang="sk-SK" sz="1800" dirty="0" smtClean="0">
                <a:latin typeface="Verdana" pitchFamily="34" charset="0"/>
                <a:ea typeface="Verdana" pitchFamily="34" charset="0"/>
                <a:cs typeface="Verdana" pitchFamily="34" charset="0"/>
              </a:rPr>
              <a:t>uviedol hru </a:t>
            </a:r>
            <a:r>
              <a:rPr lang="sk-SK" sz="1800" dirty="0" err="1" smtClean="0">
                <a:latin typeface="Verdana" pitchFamily="34" charset="0"/>
                <a:ea typeface="Verdana" pitchFamily="34" charset="0"/>
                <a:cs typeface="Verdana" pitchFamily="34" charset="0"/>
              </a:rPr>
              <a:t>Aloisa</a:t>
            </a:r>
            <a:r>
              <a:rPr lang="sk-SK" sz="1800" dirty="0" smtClean="0">
                <a:latin typeface="Verdana" pitchFamily="34" charset="0"/>
                <a:ea typeface="Verdana" pitchFamily="34" charset="0"/>
                <a:cs typeface="Verdana" pitchFamily="34" charset="0"/>
              </a:rPr>
              <a:t> a Viléma </a:t>
            </a:r>
            <a:r>
              <a:rPr lang="sk-SK" sz="1800" dirty="0" err="1" smtClean="0">
                <a:latin typeface="Verdana" pitchFamily="34" charset="0"/>
                <a:ea typeface="Verdana" pitchFamily="34" charset="0"/>
                <a:cs typeface="Verdana" pitchFamily="34" charset="0"/>
              </a:rPr>
              <a:t>Mrštíkovcov</a:t>
            </a:r>
            <a:r>
              <a:rPr lang="sk-SK" sz="1800" dirty="0" smtClean="0">
                <a:latin typeface="Verdana" pitchFamily="34" charset="0"/>
                <a:ea typeface="Verdana" pitchFamily="34" charset="0"/>
                <a:cs typeface="Verdana" pitchFamily="34" charset="0"/>
              </a:rPr>
              <a:t> </a:t>
            </a:r>
            <a:r>
              <a:rPr lang="sk-SK" sz="1800" i="1" dirty="0" err="1" smtClean="0">
                <a:latin typeface="Verdana" pitchFamily="34" charset="0"/>
                <a:ea typeface="Verdana" pitchFamily="34" charset="0"/>
                <a:cs typeface="Verdana" pitchFamily="34" charset="0"/>
              </a:rPr>
              <a:t>Mariša</a:t>
            </a:r>
            <a:r>
              <a:rPr lang="sk-SK" sz="1800" dirty="0" smtClean="0">
                <a:latin typeface="Verdana" pitchFamily="34" charset="0"/>
                <a:ea typeface="Verdana" pitchFamily="34" charset="0"/>
                <a:cs typeface="Verdana" pitchFamily="34" charset="0"/>
              </a:rPr>
              <a:t>. </a:t>
            </a:r>
            <a:r>
              <a:rPr lang="sk-SK" sz="1800" dirty="0" smtClean="0">
                <a:latin typeface="Verdana" pitchFamily="34" charset="0"/>
                <a:ea typeface="Verdana" pitchFamily="34" charset="0"/>
                <a:cs typeface="Verdana" pitchFamily="34" charset="0"/>
              </a:rPr>
              <a:t/>
            </a:r>
            <a:br>
              <a:rPr lang="sk-SK"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Balet SND debutoval </a:t>
            </a:r>
            <a:r>
              <a:rPr lang="sk-SK" sz="1800" dirty="0" smtClean="0">
                <a:latin typeface="Verdana" pitchFamily="34" charset="0"/>
                <a:ea typeface="Verdana" pitchFamily="34" charset="0"/>
                <a:cs typeface="Verdana" pitchFamily="34" charset="0"/>
              </a:rPr>
              <a:t>inscenáciou baletu </a:t>
            </a:r>
            <a:r>
              <a:rPr lang="sk-SK" sz="1800" i="1" dirty="0" err="1" smtClean="0">
                <a:latin typeface="Verdana" pitchFamily="34" charset="0"/>
                <a:ea typeface="Verdana" pitchFamily="34" charset="0"/>
                <a:cs typeface="Verdana" pitchFamily="34" charset="0"/>
              </a:rPr>
              <a:t>Coppelia</a:t>
            </a:r>
            <a:r>
              <a:rPr lang="sk-SK" sz="1800" dirty="0" smtClean="0">
                <a:latin typeface="Verdana" pitchFamily="34" charset="0"/>
                <a:ea typeface="Verdana" pitchFamily="34" charset="0"/>
                <a:cs typeface="Verdana" pitchFamily="34" charset="0"/>
              </a:rPr>
              <a:t> </a:t>
            </a:r>
            <a:r>
              <a:rPr lang="sk-SK" sz="1800" dirty="0" smtClean="0">
                <a:latin typeface="Verdana" pitchFamily="34" charset="0"/>
                <a:ea typeface="Verdana" pitchFamily="34" charset="0"/>
                <a:cs typeface="Verdana" pitchFamily="34" charset="0"/>
              </a:rPr>
              <a:t>od </a:t>
            </a:r>
            <a:r>
              <a:rPr lang="sk-SK" sz="1800" dirty="0" err="1" smtClean="0">
                <a:latin typeface="Verdana" pitchFamily="34" charset="0"/>
                <a:ea typeface="Verdana" pitchFamily="34" charset="0"/>
                <a:cs typeface="Verdana" pitchFamily="34" charset="0"/>
              </a:rPr>
              <a:t>Léa</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Delibesa</a:t>
            </a:r>
            <a:r>
              <a:rPr lang="sk-SK" sz="1800" dirty="0" smtClean="0">
                <a:latin typeface="Verdana" pitchFamily="34" charset="0"/>
                <a:ea typeface="Verdana" pitchFamily="34" charset="0"/>
                <a:cs typeface="Verdana" pitchFamily="34" charset="0"/>
              </a:rPr>
              <a:t> 19.5.1920 .</a:t>
            </a:r>
            <a:r>
              <a:rPr lang="cs-CZ" sz="1800" dirty="0" smtClean="0">
                <a:latin typeface="Verdana" pitchFamily="34" charset="0"/>
                <a:ea typeface="Verdana" pitchFamily="34" charset="0"/>
                <a:cs typeface="Verdana" pitchFamily="34" charset="0"/>
              </a:rPr>
              <a:t/>
            </a:r>
            <a:br>
              <a:rPr lang="cs-CZ" sz="1800" dirty="0" smtClean="0">
                <a:latin typeface="Verdana" pitchFamily="34" charset="0"/>
                <a:ea typeface="Verdana" pitchFamily="34" charset="0"/>
                <a:cs typeface="Verdana" pitchFamily="34" charset="0"/>
              </a:rPr>
            </a:br>
            <a:r>
              <a:rPr lang="sk-SK" sz="1800" dirty="0" smtClean="0">
                <a:latin typeface="Verdana" pitchFamily="34" charset="0"/>
                <a:ea typeface="Verdana" pitchFamily="34" charset="0"/>
                <a:cs typeface="Verdana" pitchFamily="34" charset="0"/>
              </a:rPr>
              <a:t/>
            </a:r>
            <a:br>
              <a:rPr lang="sk-SK" sz="1800" dirty="0" smtClean="0">
                <a:latin typeface="Verdana" pitchFamily="34" charset="0"/>
                <a:ea typeface="Verdana" pitchFamily="34" charset="0"/>
                <a:cs typeface="Verdana" pitchFamily="34" charset="0"/>
              </a:rPr>
            </a:br>
            <a:endParaRPr lang="cs-CZ" sz="1800" dirty="0">
              <a:latin typeface="Verdana" pitchFamily="34" charset="0"/>
              <a:ea typeface="Verdana" pitchFamily="34" charset="0"/>
              <a:cs typeface="Verdana" pitchFamily="34" charset="0"/>
            </a:endParaRPr>
          </a:p>
        </p:txBody>
      </p:sp>
      <p:pic>
        <p:nvPicPr>
          <p:cNvPr id="26626" name="Picture 2" descr="\\johan\data\MAMA_2017\OS_BRNO\Akcie OS\2020\Slovenské kultúrne odpoludnia\balet-coppelia-plagat_resize.jpg"/>
          <p:cNvPicPr>
            <a:picLocks noChangeAspect="1" noChangeArrowheads="1"/>
          </p:cNvPicPr>
          <p:nvPr/>
        </p:nvPicPr>
        <p:blipFill>
          <a:blip r:embed="rId2" cstate="print"/>
          <a:srcRect/>
          <a:stretch>
            <a:fillRect/>
          </a:stretch>
        </p:blipFill>
        <p:spPr bwMode="auto">
          <a:xfrm>
            <a:off x="6876256" y="1340768"/>
            <a:ext cx="2037725" cy="360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260648"/>
            <a:ext cx="5040560" cy="3385542"/>
          </a:xfrm>
          <a:prstGeom prst="rect">
            <a:avLst/>
          </a:prstGeom>
          <a:noFill/>
        </p:spPr>
        <p:txBody>
          <a:bodyPr wrap="square" rtlCol="0">
            <a:spAutoFit/>
          </a:bodyPr>
          <a:lstStyle/>
          <a:p>
            <a:r>
              <a:rPr lang="sk-SK" sz="1600" dirty="0" smtClean="0">
                <a:latin typeface="Verdana" pitchFamily="34" charset="0"/>
                <a:ea typeface="Verdana" pitchFamily="34" charset="0"/>
                <a:cs typeface="Verdana" pitchFamily="34" charset="0"/>
              </a:rPr>
              <a:t>Po slovensky uviedol súbor jednoaktovky Jozefa Gregora </a:t>
            </a:r>
            <a:r>
              <a:rPr lang="sk-SK" sz="1600" dirty="0" err="1" smtClean="0">
                <a:latin typeface="Verdana" pitchFamily="34" charset="0"/>
                <a:ea typeface="Verdana" pitchFamily="34" charset="0"/>
                <a:cs typeface="Verdana" pitchFamily="34" charset="0"/>
              </a:rPr>
              <a:t>Tajovského</a:t>
            </a:r>
            <a:r>
              <a:rPr lang="sk-SK" sz="1600" dirty="0" smtClean="0">
                <a:latin typeface="Verdana" pitchFamily="34" charset="0"/>
                <a:ea typeface="Verdana" pitchFamily="34" charset="0"/>
                <a:cs typeface="Verdana" pitchFamily="34" charset="0"/>
              </a:rPr>
              <a:t> </a:t>
            </a:r>
            <a:r>
              <a:rPr lang="sk-SK" sz="1600" i="1" dirty="0" smtClean="0">
                <a:latin typeface="Verdana" pitchFamily="34" charset="0"/>
                <a:ea typeface="Verdana" pitchFamily="34" charset="0"/>
                <a:cs typeface="Verdana" pitchFamily="34" charset="0"/>
              </a:rPr>
              <a:t>Hriech</a:t>
            </a:r>
            <a:r>
              <a:rPr lang="sk-SK" sz="1600" dirty="0" smtClean="0">
                <a:latin typeface="Verdana" pitchFamily="34" charset="0"/>
                <a:ea typeface="Verdana" pitchFamily="34" charset="0"/>
                <a:cs typeface="Verdana" pitchFamily="34" charset="0"/>
              </a:rPr>
              <a:t> a </a:t>
            </a:r>
            <a:r>
              <a:rPr lang="sk-SK" sz="1600" i="1" dirty="0" smtClean="0">
                <a:latin typeface="Verdana" pitchFamily="34" charset="0"/>
                <a:ea typeface="Verdana" pitchFamily="34" charset="0"/>
                <a:cs typeface="Verdana" pitchFamily="34" charset="0"/>
              </a:rPr>
              <a:t>V službe</a:t>
            </a:r>
            <a:r>
              <a:rPr lang="sk-SK" sz="1600" dirty="0" smtClean="0">
                <a:latin typeface="Verdana" pitchFamily="34" charset="0"/>
                <a:ea typeface="Verdana" pitchFamily="34" charset="0"/>
                <a:cs typeface="Verdana" pitchFamily="34" charset="0"/>
              </a:rPr>
              <a:t> v máji 1920. </a:t>
            </a:r>
            <a:endParaRPr lang="sk-SK" sz="1600" dirty="0" smtClean="0">
              <a:latin typeface="Verdana" pitchFamily="34" charset="0"/>
              <a:ea typeface="Verdana" pitchFamily="34" charset="0"/>
              <a:cs typeface="Verdana" pitchFamily="34" charset="0"/>
            </a:endParaRPr>
          </a:p>
          <a:p>
            <a:r>
              <a:rPr lang="sk-SK" sz="1600" dirty="0" smtClean="0">
                <a:latin typeface="Verdana" pitchFamily="34" charset="0"/>
                <a:ea typeface="Verdana" pitchFamily="34" charset="0"/>
                <a:cs typeface="Verdana" pitchFamily="34" charset="0"/>
              </a:rPr>
              <a:t>V </a:t>
            </a:r>
            <a:r>
              <a:rPr lang="sk-SK" sz="1600" dirty="0" smtClean="0">
                <a:latin typeface="Verdana" pitchFamily="34" charset="0"/>
                <a:ea typeface="Verdana" pitchFamily="34" charset="0"/>
                <a:cs typeface="Verdana" pitchFamily="34" charset="0"/>
              </a:rPr>
              <a:t>roku 1921 nastúpili do Činohry SND prví slovenskí herci </a:t>
            </a:r>
            <a:r>
              <a:rPr lang="sk-SK" sz="1600" b="1" i="1" dirty="0" smtClean="0">
                <a:latin typeface="Verdana" pitchFamily="34" charset="0"/>
                <a:ea typeface="Verdana" pitchFamily="34" charset="0"/>
                <a:cs typeface="Verdana" pitchFamily="34" charset="0"/>
              </a:rPr>
              <a:t>Andrej </a:t>
            </a:r>
            <a:r>
              <a:rPr lang="sk-SK" sz="1600" b="1" i="1" dirty="0" err="1" smtClean="0">
                <a:latin typeface="Verdana" pitchFamily="34" charset="0"/>
                <a:ea typeface="Verdana" pitchFamily="34" charset="0"/>
                <a:cs typeface="Verdana" pitchFamily="34" charset="0"/>
              </a:rPr>
              <a:t>Bagar</a:t>
            </a:r>
            <a:r>
              <a:rPr lang="sk-SK" sz="1600" dirty="0" smtClean="0">
                <a:latin typeface="Verdana" pitchFamily="34" charset="0"/>
                <a:ea typeface="Verdana" pitchFamily="34" charset="0"/>
                <a:cs typeface="Verdana" pitchFamily="34" charset="0"/>
              </a:rPr>
              <a:t>,</a:t>
            </a:r>
            <a:r>
              <a:rPr lang="sk-SK" sz="1600" b="1" i="1" dirty="0" smtClean="0">
                <a:latin typeface="Verdana" pitchFamily="34" charset="0"/>
                <a:ea typeface="Verdana" pitchFamily="34" charset="0"/>
                <a:cs typeface="Verdana" pitchFamily="34" charset="0"/>
              </a:rPr>
              <a:t> Ján </a:t>
            </a:r>
            <a:r>
              <a:rPr lang="sk-SK" sz="1600" b="1" i="1" dirty="0" err="1" smtClean="0">
                <a:latin typeface="Verdana" pitchFamily="34" charset="0"/>
                <a:ea typeface="Verdana" pitchFamily="34" charset="0"/>
                <a:cs typeface="Verdana" pitchFamily="34" charset="0"/>
              </a:rPr>
              <a:t>Borodáč</a:t>
            </a:r>
            <a:r>
              <a:rPr lang="sk-SK" sz="1600" dirty="0" smtClean="0">
                <a:latin typeface="Verdana" pitchFamily="34" charset="0"/>
                <a:ea typeface="Verdana" pitchFamily="34" charset="0"/>
                <a:cs typeface="Verdana" pitchFamily="34" charset="0"/>
              </a:rPr>
              <a:t>, </a:t>
            </a:r>
            <a:r>
              <a:rPr lang="sk-SK" sz="1600" b="1" i="1" dirty="0" smtClean="0">
                <a:latin typeface="Verdana" pitchFamily="34" charset="0"/>
                <a:ea typeface="Verdana" pitchFamily="34" charset="0"/>
                <a:cs typeface="Verdana" pitchFamily="34" charset="0"/>
              </a:rPr>
              <a:t>Oľga </a:t>
            </a:r>
            <a:r>
              <a:rPr lang="sk-SK" sz="1600" b="1" i="1" dirty="0" err="1" smtClean="0">
                <a:latin typeface="Verdana" pitchFamily="34" charset="0"/>
                <a:ea typeface="Verdana" pitchFamily="34" charset="0"/>
                <a:cs typeface="Verdana" pitchFamily="34" charset="0"/>
              </a:rPr>
              <a:t>Országhová-Borodáčová</a:t>
            </a:r>
            <a:r>
              <a:rPr lang="sk-SK" sz="1600" dirty="0" smtClean="0">
                <a:latin typeface="Verdana" pitchFamily="34" charset="0"/>
                <a:ea typeface="Verdana" pitchFamily="34" charset="0"/>
                <a:cs typeface="Verdana" pitchFamily="34" charset="0"/>
              </a:rPr>
              <a:t>, </a:t>
            </a:r>
            <a:r>
              <a:rPr lang="sk-SK" sz="1600" i="1" dirty="0" smtClean="0">
                <a:latin typeface="Verdana" pitchFamily="34" charset="0"/>
                <a:ea typeface="Verdana" pitchFamily="34" charset="0"/>
                <a:cs typeface="Verdana" pitchFamily="34" charset="0"/>
              </a:rPr>
              <a:t>Jozef </a:t>
            </a:r>
            <a:r>
              <a:rPr lang="sk-SK" sz="1600" i="1" dirty="0" err="1" smtClean="0">
                <a:latin typeface="Verdana" pitchFamily="34" charset="0"/>
                <a:ea typeface="Verdana" pitchFamily="34" charset="0"/>
                <a:cs typeface="Verdana" pitchFamily="34" charset="0"/>
              </a:rPr>
              <a:t>Kello</a:t>
            </a:r>
            <a:r>
              <a:rPr lang="sk-SK" sz="1600" dirty="0" smtClean="0">
                <a:latin typeface="Verdana" pitchFamily="34" charset="0"/>
                <a:ea typeface="Verdana" pitchFamily="34" charset="0"/>
                <a:cs typeface="Verdana" pitchFamily="34" charset="0"/>
              </a:rPr>
              <a:t>, </a:t>
            </a:r>
            <a:r>
              <a:rPr lang="sk-SK" sz="1600" i="1" dirty="0" smtClean="0">
                <a:latin typeface="Verdana" pitchFamily="34" charset="0"/>
                <a:ea typeface="Verdana" pitchFamily="34" charset="0"/>
                <a:cs typeface="Verdana" pitchFamily="34" charset="0"/>
              </a:rPr>
              <a:t>Gašpar </a:t>
            </a:r>
            <a:r>
              <a:rPr lang="sk-SK" sz="1600" i="1" dirty="0" err="1" smtClean="0">
                <a:latin typeface="Verdana" pitchFamily="34" charset="0"/>
                <a:ea typeface="Verdana" pitchFamily="34" charset="0"/>
                <a:cs typeface="Verdana" pitchFamily="34" charset="0"/>
              </a:rPr>
              <a:t>Arbét</a:t>
            </a:r>
            <a:r>
              <a:rPr lang="sk-SK" sz="1600" dirty="0" smtClean="0">
                <a:latin typeface="Verdana" pitchFamily="34" charset="0"/>
                <a:ea typeface="Verdana" pitchFamily="34" charset="0"/>
                <a:cs typeface="Verdana" pitchFamily="34" charset="0"/>
              </a:rPr>
              <a:t>, neskôr </a:t>
            </a:r>
            <a:r>
              <a:rPr lang="sk-SK" sz="1600" b="1" i="1" dirty="0" smtClean="0">
                <a:latin typeface="Verdana" pitchFamily="34" charset="0"/>
                <a:ea typeface="Verdana" pitchFamily="34" charset="0"/>
                <a:cs typeface="Verdana" pitchFamily="34" charset="0"/>
              </a:rPr>
              <a:t>Hana </a:t>
            </a:r>
            <a:r>
              <a:rPr lang="sk-SK" sz="1600" b="1" i="1" dirty="0" err="1" smtClean="0">
                <a:latin typeface="Verdana" pitchFamily="34" charset="0"/>
                <a:ea typeface="Verdana" pitchFamily="34" charset="0"/>
                <a:cs typeface="Verdana" pitchFamily="34" charset="0"/>
              </a:rPr>
              <a:t>Meličková</a:t>
            </a:r>
            <a:r>
              <a:rPr lang="sk-SK" sz="1600" dirty="0" smtClean="0">
                <a:latin typeface="Verdana" pitchFamily="34" charset="0"/>
                <a:ea typeface="Verdana" pitchFamily="34" charset="0"/>
                <a:cs typeface="Verdana" pitchFamily="34" charset="0"/>
              </a:rPr>
              <a:t> a po príchode prvého slovenského profesionálneho režiséra </a:t>
            </a:r>
            <a:r>
              <a:rPr lang="sk-SK" sz="1600" b="1" i="1" dirty="0" smtClean="0">
                <a:latin typeface="Verdana" pitchFamily="34" charset="0"/>
                <a:ea typeface="Verdana" pitchFamily="34" charset="0"/>
                <a:cs typeface="Verdana" pitchFamily="34" charset="0"/>
              </a:rPr>
              <a:t>Jána </a:t>
            </a:r>
            <a:r>
              <a:rPr lang="sk-SK" sz="1600" b="1" i="1" dirty="0" err="1" smtClean="0">
                <a:latin typeface="Verdana" pitchFamily="34" charset="0"/>
                <a:ea typeface="Verdana" pitchFamily="34" charset="0"/>
                <a:cs typeface="Verdana" pitchFamily="34" charset="0"/>
              </a:rPr>
              <a:t>Borodáča</a:t>
            </a:r>
            <a:r>
              <a:rPr lang="sk-SK" sz="1600" dirty="0" smtClean="0">
                <a:latin typeface="Verdana" pitchFamily="34" charset="0"/>
                <a:ea typeface="Verdana" pitchFamily="34" charset="0"/>
                <a:cs typeface="Verdana" pitchFamily="34" charset="0"/>
              </a:rPr>
              <a:t> (1924) sa ďalej zvyšoval počet slovenských premiér</a:t>
            </a:r>
            <a:r>
              <a:rPr lang="sk-SK" sz="1600" dirty="0" smtClean="0">
                <a:latin typeface="Verdana" pitchFamily="34" charset="0"/>
                <a:ea typeface="Verdana" pitchFamily="34" charset="0"/>
                <a:cs typeface="Verdana" pitchFamily="34" charset="0"/>
              </a:rPr>
              <a:t>.</a:t>
            </a:r>
          </a:p>
          <a:p>
            <a:r>
              <a:rPr lang="sk-SK" sz="1600" dirty="0" smtClean="0">
                <a:latin typeface="Verdana" pitchFamily="34" charset="0"/>
                <a:ea typeface="Verdana" pitchFamily="34" charset="0"/>
                <a:cs typeface="Verdana" pitchFamily="34" charset="0"/>
              </a:rPr>
              <a:t>Po roku 1932 nastalo rozdelenie činohry na slovenskú pod vedením Janka </a:t>
            </a:r>
            <a:r>
              <a:rPr lang="sk-SK" sz="1600" dirty="0" err="1" smtClean="0">
                <a:latin typeface="Verdana" pitchFamily="34" charset="0"/>
                <a:ea typeface="Verdana" pitchFamily="34" charset="0"/>
                <a:cs typeface="Verdana" pitchFamily="34" charset="0"/>
              </a:rPr>
              <a:t>Borodáča</a:t>
            </a:r>
            <a:r>
              <a:rPr lang="sk-SK" sz="1600" dirty="0" smtClean="0">
                <a:latin typeface="Verdana" pitchFamily="34" charset="0"/>
                <a:ea typeface="Verdana" pitchFamily="34" charset="0"/>
                <a:cs typeface="Verdana" pitchFamily="34" charset="0"/>
              </a:rPr>
              <a:t> a českú pod vedením režiséra Viktora </a:t>
            </a:r>
            <a:r>
              <a:rPr lang="sk-SK" sz="1600" dirty="0" err="1" smtClean="0">
                <a:latin typeface="Verdana" pitchFamily="34" charset="0"/>
                <a:ea typeface="Verdana" pitchFamily="34" charset="0"/>
                <a:cs typeface="Verdana" pitchFamily="34" charset="0"/>
              </a:rPr>
              <a:t>Šulca</a:t>
            </a:r>
            <a:r>
              <a:rPr lang="sk-SK" sz="1600" dirty="0" smtClean="0">
                <a:latin typeface="Verdana" pitchFamily="34" charset="0"/>
                <a:ea typeface="Verdana" pitchFamily="34" charset="0"/>
                <a:cs typeface="Verdana" pitchFamily="34" charset="0"/>
              </a:rPr>
              <a:t>. </a:t>
            </a:r>
            <a:endParaRPr lang="cs-CZ" sz="1600" dirty="0">
              <a:latin typeface="Verdana" pitchFamily="34" charset="0"/>
              <a:ea typeface="Verdana" pitchFamily="34" charset="0"/>
              <a:cs typeface="Verdana" pitchFamily="34" charset="0"/>
            </a:endParaRPr>
          </a:p>
        </p:txBody>
      </p:sp>
      <p:pic>
        <p:nvPicPr>
          <p:cNvPr id="24577" name="Picture 1" descr="\\johan\data\MAMA_2017\OS_BRNO\Akcie OS\2020\Slovenské kultúrne odpoludnia\Ján Borodáč a Oľga Borodáčová.jpg"/>
          <p:cNvPicPr>
            <a:picLocks noChangeAspect="1" noChangeArrowheads="1"/>
          </p:cNvPicPr>
          <p:nvPr/>
        </p:nvPicPr>
        <p:blipFill>
          <a:blip r:embed="rId2" cstate="print"/>
          <a:srcRect/>
          <a:stretch>
            <a:fillRect/>
          </a:stretch>
        </p:blipFill>
        <p:spPr bwMode="auto">
          <a:xfrm>
            <a:off x="4860032" y="2852936"/>
            <a:ext cx="3893570" cy="3852000"/>
          </a:xfrm>
          <a:prstGeom prst="rect">
            <a:avLst/>
          </a:prstGeom>
          <a:noFill/>
        </p:spPr>
      </p:pic>
      <p:pic>
        <p:nvPicPr>
          <p:cNvPr id="24578" name="Picture 2" descr="\\johan\data\MAMA_2017\OS_BRNO\Akcie OS\2020\Slovenské kultúrne odpoludnia\Andrej Bagar.jpg"/>
          <p:cNvPicPr>
            <a:picLocks noChangeAspect="1" noChangeArrowheads="1"/>
          </p:cNvPicPr>
          <p:nvPr/>
        </p:nvPicPr>
        <p:blipFill>
          <a:blip r:embed="rId3" cstate="print"/>
          <a:srcRect/>
          <a:stretch>
            <a:fillRect/>
          </a:stretch>
        </p:blipFill>
        <p:spPr bwMode="auto">
          <a:xfrm>
            <a:off x="5292080" y="332656"/>
            <a:ext cx="3503273" cy="2340000"/>
          </a:xfrm>
          <a:prstGeom prst="rect">
            <a:avLst/>
          </a:prstGeom>
          <a:noFill/>
        </p:spPr>
      </p:pic>
      <p:pic>
        <p:nvPicPr>
          <p:cNvPr id="24579" name="Picture 3" descr="\\johan\data\MAMA_2017\OS_BRNO\Akcie OS\2020\Slovenské kultúrne odpoludnia\Hana Meličková.jpg"/>
          <p:cNvPicPr>
            <a:picLocks noChangeAspect="1" noChangeArrowheads="1"/>
          </p:cNvPicPr>
          <p:nvPr/>
        </p:nvPicPr>
        <p:blipFill>
          <a:blip r:embed="rId4" cstate="print"/>
          <a:srcRect/>
          <a:stretch>
            <a:fillRect/>
          </a:stretch>
        </p:blipFill>
        <p:spPr bwMode="auto">
          <a:xfrm>
            <a:off x="1043608" y="3573016"/>
            <a:ext cx="3079450" cy="3060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johan\data\MAMA_2017\OS_BRNO\Akcie OS\2020\Slovenské kultúrne odpoludnia\1._Historická_budova_SND,_1926.jpg"/>
          <p:cNvPicPr>
            <a:picLocks noChangeAspect="1" noChangeArrowheads="1"/>
          </p:cNvPicPr>
          <p:nvPr/>
        </p:nvPicPr>
        <p:blipFill>
          <a:blip r:embed="rId2" cstate="print"/>
          <a:srcRect/>
          <a:stretch>
            <a:fillRect/>
          </a:stretch>
        </p:blipFill>
        <p:spPr bwMode="auto">
          <a:xfrm>
            <a:off x="0" y="260648"/>
            <a:ext cx="9144000" cy="5810250"/>
          </a:xfrm>
          <a:prstGeom prst="rect">
            <a:avLst/>
          </a:prstGeom>
          <a:noFill/>
        </p:spPr>
      </p:pic>
      <p:sp>
        <p:nvSpPr>
          <p:cNvPr id="4" name="Nadpis 1"/>
          <p:cNvSpPr>
            <a:spLocks noGrp="1"/>
          </p:cNvSpPr>
          <p:nvPr>
            <p:ph type="title"/>
          </p:nvPr>
        </p:nvSpPr>
        <p:spPr>
          <a:xfrm>
            <a:off x="2843808" y="5989042"/>
            <a:ext cx="3312368" cy="868958"/>
          </a:xfrm>
        </p:spPr>
        <p:txBody>
          <a:bodyPr/>
          <a:lstStyle/>
          <a:p>
            <a:r>
              <a:rPr lang="sk-SK" dirty="0" smtClean="0"/>
              <a:t>1926</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4738538"/>
          </a:xfrm>
        </p:spPr>
        <p:txBody>
          <a:bodyPr>
            <a:normAutofit/>
          </a:bodyPr>
          <a:lstStyle/>
          <a:p>
            <a:pPr algn="l">
              <a:lnSpc>
                <a:spcPct val="150000"/>
              </a:lnSpc>
            </a:pPr>
            <a:r>
              <a:rPr lang="sk-SK" sz="1800" dirty="0" smtClean="0">
                <a:solidFill>
                  <a:srgbClr val="002060"/>
                </a:solidFill>
                <a:latin typeface="Verdana" pitchFamily="34" charset="0"/>
                <a:ea typeface="Verdana" pitchFamily="34" charset="0"/>
                <a:cs typeface="Verdana" pitchFamily="34" charset="0"/>
              </a:rPr>
              <a:t>Opera SND</a:t>
            </a:r>
            <a:br>
              <a:rPr lang="sk-SK" sz="1800" dirty="0" smtClean="0">
                <a:solidFill>
                  <a:srgbClr val="002060"/>
                </a:solidFill>
                <a:latin typeface="Verdana" pitchFamily="34" charset="0"/>
                <a:ea typeface="Verdana" pitchFamily="34" charset="0"/>
                <a:cs typeface="Verdana" pitchFamily="34" charset="0"/>
              </a:rPr>
            </a:br>
            <a:r>
              <a:rPr lang="sk-SK" sz="1600" dirty="0" smtClean="0">
                <a:latin typeface="Verdana" pitchFamily="34" charset="0"/>
                <a:ea typeface="Verdana" pitchFamily="34" charset="0"/>
                <a:cs typeface="Verdana" pitchFamily="34" charset="0"/>
              </a:rPr>
              <a:t>V jej vedení sa vystriedali viaceré významné osobnosti, jednou z prvých bol </a:t>
            </a:r>
            <a:r>
              <a:rPr lang="sk-SK" sz="1600" b="1" dirty="0" smtClean="0">
                <a:latin typeface="Verdana" pitchFamily="34" charset="0"/>
                <a:ea typeface="Verdana" pitchFamily="34" charset="0"/>
                <a:cs typeface="Verdana" pitchFamily="34" charset="0"/>
              </a:rPr>
              <a:t>Oskar Nedbal</a:t>
            </a:r>
            <a:r>
              <a:rPr lang="sk-SK" sz="1600" dirty="0" smtClean="0">
                <a:latin typeface="Verdana" pitchFamily="34" charset="0"/>
                <a:ea typeface="Verdana" pitchFamily="34" charset="0"/>
                <a:cs typeface="Verdana" pitchFamily="34" charset="0"/>
              </a:rPr>
              <a:t>, skladateľ a dirigent európskeho formátu. Dôležité miesto v jej prvej historickej etape mali českí </a:t>
            </a:r>
            <a:r>
              <a:rPr lang="sk-SK" sz="1600" dirty="0" smtClean="0">
                <a:latin typeface="Verdana" pitchFamily="34" charset="0"/>
                <a:ea typeface="Verdana" pitchFamily="34" charset="0"/>
                <a:cs typeface="Verdana" pitchFamily="34" charset="0"/>
              </a:rPr>
              <a:t>umelci.</a:t>
            </a:r>
            <a:br>
              <a:rPr lang="sk-SK" sz="1600" dirty="0" smtClean="0">
                <a:latin typeface="Verdana" pitchFamily="34" charset="0"/>
                <a:ea typeface="Verdana" pitchFamily="34" charset="0"/>
                <a:cs typeface="Verdana" pitchFamily="34" charset="0"/>
              </a:rPr>
            </a:br>
            <a:r>
              <a:rPr lang="sk-SK" sz="1600" dirty="0" smtClean="0">
                <a:latin typeface="Verdana" pitchFamily="34" charset="0"/>
                <a:ea typeface="Verdana" pitchFamily="34" charset="0"/>
                <a:cs typeface="Verdana" pitchFamily="34" charset="0"/>
              </a:rPr>
              <a:t>Hosťami operného domu v medzivojnovom období boli viaceré významné umelecké osobnosti, ako </a:t>
            </a:r>
            <a:r>
              <a:rPr lang="sk-SK" sz="1600" b="1" dirty="0" smtClean="0">
                <a:latin typeface="Verdana" pitchFamily="34" charset="0"/>
                <a:ea typeface="Verdana" pitchFamily="34" charset="0"/>
                <a:cs typeface="Verdana" pitchFamily="34" charset="0"/>
              </a:rPr>
              <a:t>Richard </a:t>
            </a:r>
            <a:r>
              <a:rPr lang="sk-SK" sz="1600" b="1" dirty="0" err="1" smtClean="0">
                <a:latin typeface="Verdana" pitchFamily="34" charset="0"/>
                <a:ea typeface="Verdana" pitchFamily="34" charset="0"/>
                <a:cs typeface="Verdana" pitchFamily="34" charset="0"/>
              </a:rPr>
              <a:t>Strauss</a:t>
            </a:r>
            <a:r>
              <a:rPr lang="sk-SK" sz="1600" dirty="0" smtClean="0">
                <a:latin typeface="Verdana" pitchFamily="34" charset="0"/>
                <a:ea typeface="Verdana" pitchFamily="34" charset="0"/>
                <a:cs typeface="Verdana" pitchFamily="34" charset="0"/>
              </a:rPr>
              <a:t>, </a:t>
            </a:r>
            <a:r>
              <a:rPr lang="sk-SK" sz="1600" b="1" dirty="0" err="1" smtClean="0">
                <a:latin typeface="Verdana" pitchFamily="34" charset="0"/>
                <a:ea typeface="Verdana" pitchFamily="34" charset="0"/>
                <a:cs typeface="Verdana" pitchFamily="34" charset="0"/>
              </a:rPr>
              <a:t>Pietro</a:t>
            </a:r>
            <a:r>
              <a:rPr lang="sk-SK" sz="1600" b="1" dirty="0" smtClean="0">
                <a:latin typeface="Verdana" pitchFamily="34" charset="0"/>
                <a:ea typeface="Verdana" pitchFamily="34" charset="0"/>
                <a:cs typeface="Verdana" pitchFamily="34" charset="0"/>
              </a:rPr>
              <a:t> </a:t>
            </a:r>
            <a:r>
              <a:rPr lang="sk-SK" sz="1600" b="1" dirty="0" err="1" smtClean="0">
                <a:latin typeface="Verdana" pitchFamily="34" charset="0"/>
                <a:ea typeface="Verdana" pitchFamily="34" charset="0"/>
                <a:cs typeface="Verdana" pitchFamily="34" charset="0"/>
              </a:rPr>
              <a:t>Mascagni</a:t>
            </a:r>
            <a:r>
              <a:rPr lang="sk-SK" sz="1600" dirty="0" smtClean="0">
                <a:latin typeface="Verdana" pitchFamily="34" charset="0"/>
                <a:ea typeface="Verdana" pitchFamily="34" charset="0"/>
                <a:cs typeface="Verdana" pitchFamily="34" charset="0"/>
              </a:rPr>
              <a:t>, ktorí tu dirigovali svoje diela, či speváci </a:t>
            </a:r>
            <a:r>
              <a:rPr lang="sk-SK" sz="1600" b="1" dirty="0" err="1" smtClean="0">
                <a:latin typeface="Verdana" pitchFamily="34" charset="0"/>
                <a:ea typeface="Verdana" pitchFamily="34" charset="0"/>
                <a:cs typeface="Verdana" pitchFamily="34" charset="0"/>
              </a:rPr>
              <a:t>Fiodor</a:t>
            </a:r>
            <a:r>
              <a:rPr lang="sk-SK" sz="1600" b="1" dirty="0" smtClean="0">
                <a:latin typeface="Verdana" pitchFamily="34" charset="0"/>
                <a:ea typeface="Verdana" pitchFamily="34" charset="0"/>
                <a:cs typeface="Verdana" pitchFamily="34" charset="0"/>
              </a:rPr>
              <a:t> </a:t>
            </a:r>
            <a:r>
              <a:rPr lang="sk-SK" sz="1600" b="1" dirty="0" err="1" smtClean="0">
                <a:latin typeface="Verdana" pitchFamily="34" charset="0"/>
                <a:ea typeface="Verdana" pitchFamily="34" charset="0"/>
                <a:cs typeface="Verdana" pitchFamily="34" charset="0"/>
              </a:rPr>
              <a:t>Šaljapin</a:t>
            </a:r>
            <a:r>
              <a:rPr lang="sk-SK" sz="1600" dirty="0" smtClean="0">
                <a:latin typeface="Verdana" pitchFamily="34" charset="0"/>
                <a:ea typeface="Verdana" pitchFamily="34" charset="0"/>
                <a:cs typeface="Verdana" pitchFamily="34" charset="0"/>
              </a:rPr>
              <a:t>, </a:t>
            </a:r>
            <a:r>
              <a:rPr lang="sk-SK" sz="1600" b="1" dirty="0" smtClean="0">
                <a:latin typeface="Verdana" pitchFamily="34" charset="0"/>
                <a:ea typeface="Verdana" pitchFamily="34" charset="0"/>
                <a:cs typeface="Verdana" pitchFamily="34" charset="0"/>
              </a:rPr>
              <a:t>Richard </a:t>
            </a:r>
            <a:r>
              <a:rPr lang="sk-SK" sz="1600" b="1" dirty="0" err="1" smtClean="0">
                <a:latin typeface="Verdana" pitchFamily="34" charset="0"/>
                <a:ea typeface="Verdana" pitchFamily="34" charset="0"/>
                <a:cs typeface="Verdana" pitchFamily="34" charset="0"/>
              </a:rPr>
              <a:t>Tauber</a:t>
            </a:r>
            <a:r>
              <a:rPr lang="sk-SK" sz="1600" dirty="0" smtClean="0">
                <a:latin typeface="Verdana" pitchFamily="34" charset="0"/>
                <a:ea typeface="Verdana" pitchFamily="34" charset="0"/>
                <a:cs typeface="Verdana" pitchFamily="34" charset="0"/>
              </a:rPr>
              <a:t>, </a:t>
            </a:r>
            <a:r>
              <a:rPr lang="sk-SK" sz="1600" b="1" dirty="0" err="1" smtClean="0">
                <a:latin typeface="Verdana" pitchFamily="34" charset="0"/>
                <a:ea typeface="Verdana" pitchFamily="34" charset="0"/>
                <a:cs typeface="Verdana" pitchFamily="34" charset="0"/>
              </a:rPr>
              <a:t>Sándor</a:t>
            </a:r>
            <a:r>
              <a:rPr lang="sk-SK" sz="1600" b="1" dirty="0" smtClean="0">
                <a:latin typeface="Verdana" pitchFamily="34" charset="0"/>
                <a:ea typeface="Verdana" pitchFamily="34" charset="0"/>
                <a:cs typeface="Verdana" pitchFamily="34" charset="0"/>
              </a:rPr>
              <a:t> </a:t>
            </a:r>
            <a:r>
              <a:rPr lang="sk-SK" sz="1600" b="1" dirty="0" err="1" smtClean="0">
                <a:latin typeface="Verdana" pitchFamily="34" charset="0"/>
                <a:ea typeface="Verdana" pitchFamily="34" charset="0"/>
                <a:cs typeface="Verdana" pitchFamily="34" charset="0"/>
              </a:rPr>
              <a:t>Svéd</a:t>
            </a:r>
            <a:r>
              <a:rPr lang="sk-SK" sz="1600" dirty="0" smtClean="0">
                <a:latin typeface="Verdana" pitchFamily="34" charset="0"/>
                <a:ea typeface="Verdana" pitchFamily="34" charset="0"/>
                <a:cs typeface="Verdana" pitchFamily="34" charset="0"/>
              </a:rPr>
              <a:t>, </a:t>
            </a:r>
            <a:r>
              <a:rPr lang="sk-SK" sz="1600" b="1" dirty="0" smtClean="0">
                <a:latin typeface="Verdana" pitchFamily="34" charset="0"/>
                <a:ea typeface="Verdana" pitchFamily="34" charset="0"/>
                <a:cs typeface="Verdana" pitchFamily="34" charset="0"/>
              </a:rPr>
              <a:t>Ema </a:t>
            </a:r>
            <a:r>
              <a:rPr lang="sk-SK" sz="1600" b="1" dirty="0" err="1" smtClean="0">
                <a:latin typeface="Verdana" pitchFamily="34" charset="0"/>
                <a:ea typeface="Verdana" pitchFamily="34" charset="0"/>
                <a:cs typeface="Verdana" pitchFamily="34" charset="0"/>
              </a:rPr>
              <a:t>Destinová</a:t>
            </a:r>
            <a:r>
              <a:rPr lang="sk-SK" sz="1600" dirty="0" smtClean="0">
                <a:latin typeface="Verdana" pitchFamily="34" charset="0"/>
                <a:ea typeface="Verdana" pitchFamily="34" charset="0"/>
                <a:cs typeface="Verdana" pitchFamily="34" charset="0"/>
              </a:rPr>
              <a:t>, </a:t>
            </a:r>
            <a:r>
              <a:rPr lang="sk-SK" sz="1600" b="1" dirty="0" smtClean="0">
                <a:latin typeface="Verdana" pitchFamily="34" charset="0"/>
                <a:ea typeface="Verdana" pitchFamily="34" charset="0"/>
                <a:cs typeface="Verdana" pitchFamily="34" charset="0"/>
              </a:rPr>
              <a:t>Zinka Milanov</a:t>
            </a:r>
            <a:r>
              <a:rPr lang="sk-SK" sz="1600" dirty="0" smtClean="0">
                <a:latin typeface="Verdana" pitchFamily="34" charset="0"/>
                <a:ea typeface="Verdana" pitchFamily="34" charset="0"/>
                <a:cs typeface="Verdana" pitchFamily="34" charset="0"/>
              </a:rPr>
              <a:t>. Po druhej svetovej vojne dostáva divadlo do vienka prvé veľké národné dielo, hudobnú drámu Eugena </a:t>
            </a:r>
            <a:r>
              <a:rPr lang="sk-SK" sz="1600" dirty="0" err="1" smtClean="0">
                <a:latin typeface="Verdana" pitchFamily="34" charset="0"/>
                <a:ea typeface="Verdana" pitchFamily="34" charset="0"/>
                <a:cs typeface="Verdana" pitchFamily="34" charset="0"/>
              </a:rPr>
              <a:t>Suchoňa</a:t>
            </a:r>
            <a:r>
              <a:rPr lang="sk-SK" sz="1600" dirty="0" smtClean="0">
                <a:latin typeface="Verdana" pitchFamily="34" charset="0"/>
                <a:ea typeface="Verdana" pitchFamily="34" charset="0"/>
                <a:cs typeface="Verdana" pitchFamily="34" charset="0"/>
              </a:rPr>
              <a:t> </a:t>
            </a:r>
            <a:r>
              <a:rPr lang="sk-SK" sz="1600" i="1" dirty="0" smtClean="0">
                <a:latin typeface="Verdana" pitchFamily="34" charset="0"/>
                <a:ea typeface="Verdana" pitchFamily="34" charset="0"/>
                <a:cs typeface="Verdana" pitchFamily="34" charset="0"/>
              </a:rPr>
              <a:t>Krútňava</a:t>
            </a:r>
            <a:r>
              <a:rPr lang="sk-SK" sz="1600" dirty="0" smtClean="0">
                <a:latin typeface="Verdana" pitchFamily="34" charset="0"/>
                <a:ea typeface="Verdana" pitchFamily="34" charset="0"/>
                <a:cs typeface="Verdana" pitchFamily="34" charset="0"/>
              </a:rPr>
              <a:t>. Na javisku Opery SND majú svoju premiéru i veľké diela jedného z popredných európskych operných tvorcov, slovenského skladateľa </a:t>
            </a:r>
            <a:r>
              <a:rPr lang="sk-SK" sz="1600" b="1" dirty="0" smtClean="0">
                <a:latin typeface="Verdana" pitchFamily="34" charset="0"/>
                <a:ea typeface="Verdana" pitchFamily="34" charset="0"/>
                <a:cs typeface="Verdana" pitchFamily="34" charset="0"/>
              </a:rPr>
              <a:t>Jána </a:t>
            </a:r>
            <a:r>
              <a:rPr lang="sk-SK" sz="1600" b="1" dirty="0" err="1" smtClean="0">
                <a:latin typeface="Verdana" pitchFamily="34" charset="0"/>
                <a:ea typeface="Verdana" pitchFamily="34" charset="0"/>
                <a:cs typeface="Verdana" pitchFamily="34" charset="0"/>
              </a:rPr>
              <a:t>Cikkera</a:t>
            </a:r>
            <a:r>
              <a:rPr lang="sk-SK" sz="1600" dirty="0" smtClean="0">
                <a:latin typeface="Verdana" pitchFamily="34" charset="0"/>
                <a:ea typeface="Verdana" pitchFamily="34" charset="0"/>
                <a:cs typeface="Verdana" pitchFamily="34" charset="0"/>
              </a:rPr>
              <a:t>. </a:t>
            </a:r>
            <a:r>
              <a:rPr lang="sk-SK" sz="1600" dirty="0" smtClean="0">
                <a:latin typeface="Verdana" pitchFamily="34" charset="0"/>
                <a:ea typeface="Verdana" pitchFamily="34" charset="0"/>
                <a:cs typeface="Verdana" pitchFamily="34" charset="0"/>
              </a:rPr>
              <a:t> </a:t>
            </a:r>
            <a:endParaRPr lang="cs-CZ" sz="1600" dirty="0">
              <a:latin typeface="Verdana" pitchFamily="34" charset="0"/>
              <a:ea typeface="Verdana" pitchFamily="34" charset="0"/>
              <a:cs typeface="Verdana" pitchFamily="34" charset="0"/>
            </a:endParaRPr>
          </a:p>
        </p:txBody>
      </p:sp>
      <p:pic>
        <p:nvPicPr>
          <p:cNvPr id="27650" name="Picture 2" descr="\\johan\data\MAMA_2017\OS_BRNO\Akcie OS\2020\Slovenské kultúrne odpoludnia\Ján Ciker.jpg"/>
          <p:cNvPicPr>
            <a:picLocks noChangeAspect="1" noChangeArrowheads="1"/>
          </p:cNvPicPr>
          <p:nvPr/>
        </p:nvPicPr>
        <p:blipFill>
          <a:blip r:embed="rId2" cstate="print"/>
          <a:srcRect/>
          <a:stretch>
            <a:fillRect/>
          </a:stretch>
        </p:blipFill>
        <p:spPr bwMode="auto">
          <a:xfrm>
            <a:off x="6084168" y="4437112"/>
            <a:ext cx="2225209" cy="2160000"/>
          </a:xfrm>
          <a:prstGeom prst="rect">
            <a:avLst/>
          </a:prstGeom>
          <a:noFill/>
        </p:spPr>
      </p:pic>
      <p:pic>
        <p:nvPicPr>
          <p:cNvPr id="27651" name="Picture 3" descr="\\johan\data\MAMA_2017\OS_BRNO\Akcie OS\2020\Slovenské kultúrne odpoludnia\eugen-suchon-zomrel-pred-20-rokmi.jpg"/>
          <p:cNvPicPr>
            <a:picLocks noChangeAspect="1" noChangeArrowheads="1"/>
          </p:cNvPicPr>
          <p:nvPr/>
        </p:nvPicPr>
        <p:blipFill>
          <a:blip r:embed="rId3" cstate="print"/>
          <a:srcRect/>
          <a:stretch>
            <a:fillRect/>
          </a:stretch>
        </p:blipFill>
        <p:spPr bwMode="auto">
          <a:xfrm>
            <a:off x="1907704" y="4338000"/>
            <a:ext cx="2250000" cy="2520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johan\data\MAMA_2017\OS_BRNO\Akcie OS\2020\Slovenské kultúrne odpoludnia\predana_nevesta1925_helena_bartosova_marienka_a_janko_blaho_jenik_b.jpg"/>
          <p:cNvPicPr>
            <a:picLocks noChangeAspect="1" noChangeArrowheads="1"/>
          </p:cNvPicPr>
          <p:nvPr/>
        </p:nvPicPr>
        <p:blipFill>
          <a:blip r:embed="rId2" cstate="print"/>
          <a:srcRect/>
          <a:stretch>
            <a:fillRect/>
          </a:stretch>
        </p:blipFill>
        <p:spPr bwMode="auto">
          <a:xfrm>
            <a:off x="1331640" y="0"/>
            <a:ext cx="4514850" cy="6858000"/>
          </a:xfrm>
          <a:prstGeom prst="rect">
            <a:avLst/>
          </a:prstGeom>
          <a:noFill/>
        </p:spPr>
      </p:pic>
      <p:sp>
        <p:nvSpPr>
          <p:cNvPr id="3" name="Obdélník 2"/>
          <p:cNvSpPr/>
          <p:nvPr/>
        </p:nvSpPr>
        <p:spPr>
          <a:xfrm>
            <a:off x="5940152" y="2132856"/>
            <a:ext cx="2987824" cy="1754326"/>
          </a:xfrm>
          <a:prstGeom prst="rect">
            <a:avLst/>
          </a:prstGeom>
        </p:spPr>
        <p:txBody>
          <a:bodyPr wrap="square">
            <a:spAutoFit/>
          </a:bodyPr>
          <a:lstStyle/>
          <a:p>
            <a:pPr>
              <a:lnSpc>
                <a:spcPct val="150000"/>
              </a:lnSpc>
            </a:pPr>
            <a:r>
              <a:rPr lang="cs-CZ" dirty="0" err="1" smtClean="0">
                <a:latin typeface="Verdana" pitchFamily="34" charset="0"/>
                <a:ea typeface="Verdana" pitchFamily="34" charset="0"/>
                <a:cs typeface="Verdana" pitchFamily="34" charset="0"/>
              </a:rPr>
              <a:t>Predana</a:t>
            </a:r>
            <a:r>
              <a:rPr lang="cs-CZ" dirty="0" smtClean="0">
                <a:latin typeface="Verdana" pitchFamily="34" charset="0"/>
                <a:ea typeface="Verdana" pitchFamily="34" charset="0"/>
                <a:cs typeface="Verdana" pitchFamily="34" charset="0"/>
              </a:rPr>
              <a:t> </a:t>
            </a:r>
            <a:r>
              <a:rPr lang="cs-CZ" dirty="0" err="1" smtClean="0">
                <a:latin typeface="Verdana" pitchFamily="34" charset="0"/>
                <a:ea typeface="Verdana" pitchFamily="34" charset="0"/>
                <a:cs typeface="Verdana" pitchFamily="34" charset="0"/>
              </a:rPr>
              <a:t>nevesta</a:t>
            </a:r>
            <a:r>
              <a:rPr lang="cs-CZ" dirty="0" smtClean="0">
                <a:latin typeface="Verdana" pitchFamily="34" charset="0"/>
                <a:ea typeface="Verdana" pitchFamily="34" charset="0"/>
                <a:cs typeface="Verdana" pitchFamily="34" charset="0"/>
              </a:rPr>
              <a:t>, 1925, Helena </a:t>
            </a:r>
            <a:r>
              <a:rPr lang="cs-CZ" dirty="0" err="1" smtClean="0">
                <a:latin typeface="Verdana" pitchFamily="34" charset="0"/>
                <a:ea typeface="Verdana" pitchFamily="34" charset="0"/>
                <a:cs typeface="Verdana" pitchFamily="34" charset="0"/>
              </a:rPr>
              <a:t>Bartosova</a:t>
            </a:r>
            <a:r>
              <a:rPr lang="cs-CZ" dirty="0" smtClean="0">
                <a:latin typeface="Verdana" pitchFamily="34" charset="0"/>
                <a:ea typeface="Verdana" pitchFamily="34" charset="0"/>
                <a:cs typeface="Verdana" pitchFamily="34" charset="0"/>
              </a:rPr>
              <a:t>  </a:t>
            </a:r>
            <a:r>
              <a:rPr lang="cs-CZ" dirty="0" err="1" smtClean="0">
                <a:latin typeface="Verdana" pitchFamily="34" charset="0"/>
                <a:ea typeface="Verdana" pitchFamily="34" charset="0"/>
                <a:cs typeface="Verdana" pitchFamily="34" charset="0"/>
              </a:rPr>
              <a:t>ako</a:t>
            </a:r>
            <a:r>
              <a:rPr lang="cs-CZ" dirty="0" smtClean="0">
                <a:latin typeface="Verdana" pitchFamily="34" charset="0"/>
                <a:ea typeface="Verdana" pitchFamily="34" charset="0"/>
                <a:cs typeface="Verdana" pitchFamily="34" charset="0"/>
              </a:rPr>
              <a:t> </a:t>
            </a:r>
            <a:r>
              <a:rPr lang="cs-CZ" dirty="0" err="1" smtClean="0">
                <a:latin typeface="Verdana" pitchFamily="34" charset="0"/>
                <a:ea typeface="Verdana" pitchFamily="34" charset="0"/>
                <a:cs typeface="Verdana" pitchFamily="34" charset="0"/>
              </a:rPr>
              <a:t>Marienka</a:t>
            </a:r>
            <a:r>
              <a:rPr lang="cs-CZ" dirty="0" smtClean="0">
                <a:latin typeface="Verdana" pitchFamily="34" charset="0"/>
                <a:ea typeface="Verdana" pitchFamily="34" charset="0"/>
                <a:cs typeface="Verdana" pitchFamily="34" charset="0"/>
              </a:rPr>
              <a:t> a Janko Blaho  </a:t>
            </a:r>
            <a:r>
              <a:rPr lang="cs-CZ" dirty="0" err="1" smtClean="0">
                <a:latin typeface="Verdana" pitchFamily="34" charset="0"/>
                <a:ea typeface="Verdana" pitchFamily="34" charset="0"/>
                <a:cs typeface="Verdana" pitchFamily="34" charset="0"/>
              </a:rPr>
              <a:t>ako</a:t>
            </a:r>
            <a:r>
              <a:rPr lang="cs-CZ" dirty="0" smtClean="0">
                <a:latin typeface="Verdana" pitchFamily="34" charset="0"/>
                <a:ea typeface="Verdana" pitchFamily="34" charset="0"/>
                <a:cs typeface="Verdana" pitchFamily="34" charset="0"/>
              </a:rPr>
              <a:t> </a:t>
            </a:r>
            <a:r>
              <a:rPr lang="cs-CZ" dirty="0" err="1" smtClean="0">
                <a:latin typeface="Verdana" pitchFamily="34" charset="0"/>
                <a:ea typeface="Verdana" pitchFamily="34" charset="0"/>
                <a:cs typeface="Verdana" pitchFamily="34" charset="0"/>
              </a:rPr>
              <a:t>Jenik</a:t>
            </a:r>
            <a:endParaRPr lang="cs-CZ" dirty="0">
              <a:latin typeface="Verdana" pitchFamily="34" charset="0"/>
              <a:ea typeface="Verdana" pitchFamily="34" charset="0"/>
              <a:cs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5334" r="6662"/>
          <a:stretch>
            <a:fillRect/>
          </a:stretch>
        </p:blipFill>
        <p:spPr bwMode="auto">
          <a:xfrm>
            <a:off x="0" y="260648"/>
            <a:ext cx="3672408" cy="3600000"/>
          </a:xfrm>
          <a:prstGeom prst="rect">
            <a:avLst/>
          </a:prstGeom>
          <a:noFill/>
          <a:ln w="9525">
            <a:noFill/>
            <a:miter lim="800000"/>
            <a:headEnd/>
            <a:tailEnd/>
          </a:ln>
          <a:effectLst/>
        </p:spPr>
      </p:pic>
      <p:pic>
        <p:nvPicPr>
          <p:cNvPr id="28675" name="Picture 3" descr="\\johan\data\MAMA_2017\OS_BRNO\Akcie OS\2020\Slovenské kultúrne odpoludnia\Peter_Dvorsky_1.jpg"/>
          <p:cNvPicPr>
            <a:picLocks noChangeAspect="1" noChangeArrowheads="1"/>
          </p:cNvPicPr>
          <p:nvPr/>
        </p:nvPicPr>
        <p:blipFill>
          <a:blip r:embed="rId3" cstate="print"/>
          <a:srcRect/>
          <a:stretch>
            <a:fillRect/>
          </a:stretch>
        </p:blipFill>
        <p:spPr bwMode="auto">
          <a:xfrm>
            <a:off x="5724128" y="332656"/>
            <a:ext cx="3087624" cy="4160520"/>
          </a:xfrm>
          <a:prstGeom prst="rect">
            <a:avLst/>
          </a:prstGeom>
          <a:noFill/>
        </p:spPr>
      </p:pic>
      <p:pic>
        <p:nvPicPr>
          <p:cNvPr id="28676" name="Picture 4" descr="\\johan\data\MAMA_2017\OS_BRNO\Akcie OS\2020\Slovenské kultúrne odpoludnia\benackova_gabriela.jpg"/>
          <p:cNvPicPr>
            <a:picLocks noChangeAspect="1" noChangeArrowheads="1"/>
          </p:cNvPicPr>
          <p:nvPr/>
        </p:nvPicPr>
        <p:blipFill>
          <a:blip r:embed="rId4" cstate="print"/>
          <a:srcRect/>
          <a:stretch>
            <a:fillRect/>
          </a:stretch>
        </p:blipFill>
        <p:spPr bwMode="auto">
          <a:xfrm>
            <a:off x="3347864" y="2420888"/>
            <a:ext cx="2757972" cy="3780000"/>
          </a:xfrm>
          <a:prstGeom prst="rect">
            <a:avLst/>
          </a:prstGeom>
          <a:noFill/>
        </p:spPr>
      </p:pic>
      <p:sp>
        <p:nvSpPr>
          <p:cNvPr id="6" name="Obdélník 5"/>
          <p:cNvSpPr/>
          <p:nvPr/>
        </p:nvSpPr>
        <p:spPr>
          <a:xfrm>
            <a:off x="683568" y="4005064"/>
            <a:ext cx="1546642" cy="369332"/>
          </a:xfrm>
          <a:prstGeom prst="rect">
            <a:avLst/>
          </a:prstGeom>
        </p:spPr>
        <p:txBody>
          <a:bodyPr wrap="none">
            <a:spAutoFit/>
          </a:bodyPr>
          <a:lstStyle/>
          <a:p>
            <a:r>
              <a:rPr lang="sk-SK" b="1" dirty="0" smtClean="0"/>
              <a:t>Ondrej </a:t>
            </a:r>
            <a:r>
              <a:rPr lang="sk-SK" b="1" dirty="0" err="1" smtClean="0"/>
              <a:t>Lenárd</a:t>
            </a:r>
            <a:endParaRPr lang="cs-CZ" dirty="0"/>
          </a:p>
        </p:txBody>
      </p:sp>
      <p:sp>
        <p:nvSpPr>
          <p:cNvPr id="7" name="Obdélník 6"/>
          <p:cNvSpPr/>
          <p:nvPr/>
        </p:nvSpPr>
        <p:spPr>
          <a:xfrm>
            <a:off x="1331640" y="6165304"/>
            <a:ext cx="2070375" cy="369332"/>
          </a:xfrm>
          <a:prstGeom prst="rect">
            <a:avLst/>
          </a:prstGeom>
        </p:spPr>
        <p:txBody>
          <a:bodyPr wrap="none">
            <a:spAutoFit/>
          </a:bodyPr>
          <a:lstStyle/>
          <a:p>
            <a:r>
              <a:rPr lang="sk-SK" b="1" dirty="0" smtClean="0"/>
              <a:t>Gabriela </a:t>
            </a:r>
            <a:r>
              <a:rPr lang="sk-SK" b="1" dirty="0" err="1" smtClean="0"/>
              <a:t>Beňačková</a:t>
            </a:r>
            <a:endParaRPr lang="cs-CZ" dirty="0"/>
          </a:p>
        </p:txBody>
      </p:sp>
      <p:sp>
        <p:nvSpPr>
          <p:cNvPr id="8" name="Obdélník 7"/>
          <p:cNvSpPr/>
          <p:nvPr/>
        </p:nvSpPr>
        <p:spPr>
          <a:xfrm>
            <a:off x="6948264" y="4653136"/>
            <a:ext cx="1511696" cy="369332"/>
          </a:xfrm>
          <a:prstGeom prst="rect">
            <a:avLst/>
          </a:prstGeom>
        </p:spPr>
        <p:txBody>
          <a:bodyPr wrap="none">
            <a:spAutoFit/>
          </a:bodyPr>
          <a:lstStyle/>
          <a:p>
            <a:r>
              <a:rPr lang="sk-SK" b="1" dirty="0" smtClean="0"/>
              <a:t>Peter Dvorský</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ohan\data\MAMA_2017\OS_BRNO\Akcie OS\2020\Slovenské kultúrne odpoludnia\1024px-Teatro_Nacional_de_Eslovaquia_crop.jpg"/>
          <p:cNvPicPr>
            <a:picLocks noChangeAspect="1" noChangeArrowheads="1"/>
          </p:cNvPicPr>
          <p:nvPr/>
        </p:nvPicPr>
        <p:blipFill>
          <a:blip r:embed="rId2" cstate="print"/>
          <a:srcRect/>
          <a:stretch>
            <a:fillRect/>
          </a:stretch>
        </p:blipFill>
        <p:spPr bwMode="auto">
          <a:xfrm>
            <a:off x="539552" y="188640"/>
            <a:ext cx="7871312" cy="648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han\data\MAMA_2017\OS_BRNO\Akcie OS\2020\Slovenské kultúrne odpoludnia\84816556_10156524733287245_6444110914500165632_n.png"/>
          <p:cNvPicPr>
            <a:picLocks noChangeAspect="1" noChangeArrowheads="1"/>
          </p:cNvPicPr>
          <p:nvPr/>
        </p:nvPicPr>
        <p:blipFill>
          <a:blip r:embed="rId2" cstate="print"/>
          <a:srcRect/>
          <a:stretch>
            <a:fillRect/>
          </a:stretch>
        </p:blipFill>
        <p:spPr bwMode="auto">
          <a:xfrm>
            <a:off x="4067944" y="1124744"/>
            <a:ext cx="3933825" cy="3933825"/>
          </a:xfrm>
          <a:prstGeom prst="rect">
            <a:avLst/>
          </a:prstGeom>
          <a:noFill/>
        </p:spPr>
      </p:pic>
      <p:sp>
        <p:nvSpPr>
          <p:cNvPr id="3" name="TextovéPole 2"/>
          <p:cNvSpPr txBox="1"/>
          <p:nvPr/>
        </p:nvSpPr>
        <p:spPr>
          <a:xfrm>
            <a:off x="323528" y="908720"/>
            <a:ext cx="2304256" cy="769441"/>
          </a:xfrm>
          <a:prstGeom prst="rect">
            <a:avLst/>
          </a:prstGeom>
          <a:noFill/>
        </p:spPr>
        <p:txBody>
          <a:bodyPr wrap="square" rtlCol="0">
            <a:spAutoFit/>
          </a:bodyPr>
          <a:lstStyle/>
          <a:p>
            <a:r>
              <a:rPr lang="cs-CZ" sz="4400" dirty="0" smtClean="0">
                <a:solidFill>
                  <a:srgbClr val="990033"/>
                </a:solidFill>
                <a:latin typeface="Georgia" pitchFamily="18" charset="0"/>
              </a:rPr>
              <a:t>1.3.1920</a:t>
            </a:r>
            <a:endParaRPr lang="cs-CZ" sz="4400" dirty="0">
              <a:solidFill>
                <a:srgbClr val="990033"/>
              </a:solidFill>
              <a:latin typeface="Georgia" pitchFamily="18" charset="0"/>
            </a:endParaRPr>
          </a:p>
        </p:txBody>
      </p:sp>
      <p:sp>
        <p:nvSpPr>
          <p:cNvPr id="4" name="TextovéPole 3"/>
          <p:cNvSpPr txBox="1"/>
          <p:nvPr/>
        </p:nvSpPr>
        <p:spPr>
          <a:xfrm>
            <a:off x="1115616" y="5229200"/>
            <a:ext cx="5760640" cy="830997"/>
          </a:xfrm>
          <a:prstGeom prst="rect">
            <a:avLst/>
          </a:prstGeom>
          <a:noFill/>
        </p:spPr>
        <p:txBody>
          <a:bodyPr wrap="square" rtlCol="0">
            <a:spAutoFit/>
          </a:bodyPr>
          <a:lstStyle/>
          <a:p>
            <a:r>
              <a:rPr lang="cs-CZ" sz="4800" dirty="0" smtClean="0">
                <a:solidFill>
                  <a:srgbClr val="002060"/>
                </a:solidFill>
                <a:latin typeface="Georgia" pitchFamily="18" charset="0"/>
                <a:ea typeface="Verdana" pitchFamily="34" charset="0"/>
                <a:cs typeface="Verdana" pitchFamily="34" charset="0"/>
              </a:rPr>
              <a:t>1920 - 2020</a:t>
            </a:r>
            <a:endParaRPr lang="cs-CZ" sz="4800" dirty="0">
              <a:solidFill>
                <a:srgbClr val="002060"/>
              </a:solidFill>
              <a:latin typeface="Georgia" pitchFamily="18" charset="0"/>
              <a:ea typeface="Verdana" pitchFamily="34" charset="0"/>
              <a:cs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johan\data\MAMA_2017\OS_BRNO\Akcie OS\2020\Slovenské kultúrne odpoludnia\Teatro_Nacional_de_Eslovaquia_Nocturna.jpg"/>
          <p:cNvPicPr>
            <a:picLocks noChangeAspect="1" noChangeArrowheads="1"/>
          </p:cNvPicPr>
          <p:nvPr/>
        </p:nvPicPr>
        <p:blipFill>
          <a:blip r:embed="rId2" cstate="print"/>
          <a:srcRect/>
          <a:stretch>
            <a:fillRect/>
          </a:stretch>
        </p:blipFill>
        <p:spPr bwMode="auto">
          <a:xfrm>
            <a:off x="0" y="0"/>
            <a:ext cx="5508280" cy="3348000"/>
          </a:xfrm>
          <a:prstGeom prst="rect">
            <a:avLst/>
          </a:prstGeom>
          <a:noFill/>
        </p:spPr>
      </p:pic>
      <p:pic>
        <p:nvPicPr>
          <p:cNvPr id="30723" name="Picture 3" descr="\\johan\data\MAMA_2017\OS_BRNO\Akcie OS\2020\Slovenské kultúrne odpoludnia\i_739223.jpg"/>
          <p:cNvPicPr>
            <a:picLocks noChangeAspect="1" noChangeArrowheads="1"/>
          </p:cNvPicPr>
          <p:nvPr/>
        </p:nvPicPr>
        <p:blipFill>
          <a:blip r:embed="rId3" cstate="print"/>
          <a:srcRect/>
          <a:stretch>
            <a:fillRect/>
          </a:stretch>
        </p:blipFill>
        <p:spPr bwMode="auto">
          <a:xfrm>
            <a:off x="5076056" y="4149080"/>
            <a:ext cx="3810000" cy="2540000"/>
          </a:xfrm>
          <a:prstGeom prst="rect">
            <a:avLst/>
          </a:prstGeom>
          <a:noFill/>
        </p:spPr>
      </p:pic>
      <p:pic>
        <p:nvPicPr>
          <p:cNvPr id="30724" name="Picture 4" descr="\\johan\data\MAMA_2017\OS_BRNO\Akcie OS\2020\Slovenské kultúrne odpoludnia\hladisko-03.jpg"/>
          <p:cNvPicPr>
            <a:picLocks noChangeAspect="1" noChangeArrowheads="1"/>
          </p:cNvPicPr>
          <p:nvPr/>
        </p:nvPicPr>
        <p:blipFill>
          <a:blip r:embed="rId4" cstate="print"/>
          <a:srcRect/>
          <a:stretch>
            <a:fillRect/>
          </a:stretch>
        </p:blipFill>
        <p:spPr bwMode="auto">
          <a:xfrm>
            <a:off x="0" y="3429000"/>
            <a:ext cx="4860000" cy="3240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ohan\data\MAMA_2017\OS_BRNO\Akcie OS\2020\Slovenské kultúrne odpoludnia\Nationaltheater_Bratislava.jpg"/>
          <p:cNvPicPr>
            <a:picLocks noChangeAspect="1" noChangeArrowheads="1"/>
          </p:cNvPicPr>
          <p:nvPr/>
        </p:nvPicPr>
        <p:blipFill>
          <a:blip r:embed="rId2" cstate="print"/>
          <a:srcRect/>
          <a:stretch>
            <a:fillRect/>
          </a:stretch>
        </p:blipFill>
        <p:spPr bwMode="auto">
          <a:xfrm>
            <a:off x="251520" y="476672"/>
            <a:ext cx="8637302" cy="5760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ohan\data\MAMA_2017\OS_BRNO\Akcie OS\2020\Slovenské kultúrne odpoludnia\Bratislava_Národné_divadlo_Wolfgang_Amadeus_Mozart.jpg"/>
          <p:cNvPicPr>
            <a:picLocks noChangeAspect="1" noChangeArrowheads="1"/>
          </p:cNvPicPr>
          <p:nvPr/>
        </p:nvPicPr>
        <p:blipFill>
          <a:blip r:embed="rId2" cstate="print"/>
          <a:srcRect/>
          <a:stretch>
            <a:fillRect/>
          </a:stretch>
        </p:blipFill>
        <p:spPr bwMode="auto">
          <a:xfrm>
            <a:off x="467544" y="332656"/>
            <a:ext cx="2100731" cy="2700000"/>
          </a:xfrm>
          <a:prstGeom prst="rect">
            <a:avLst/>
          </a:prstGeom>
          <a:noFill/>
        </p:spPr>
      </p:pic>
      <p:pic>
        <p:nvPicPr>
          <p:cNvPr id="32771" name="Picture 3" descr="\\johan\data\MAMA_2017\OS_BRNO\Akcie OS\2020\Slovenské kultúrne odpoludnia\Bratislava_Narodné_divadlo_Liszt_Ferenc.jpg"/>
          <p:cNvPicPr>
            <a:picLocks noChangeAspect="1" noChangeArrowheads="1"/>
          </p:cNvPicPr>
          <p:nvPr/>
        </p:nvPicPr>
        <p:blipFill>
          <a:blip r:embed="rId3" cstate="print"/>
          <a:srcRect/>
          <a:stretch>
            <a:fillRect/>
          </a:stretch>
        </p:blipFill>
        <p:spPr bwMode="auto">
          <a:xfrm>
            <a:off x="2699792" y="404664"/>
            <a:ext cx="2515207" cy="2700000"/>
          </a:xfrm>
          <a:prstGeom prst="rect">
            <a:avLst/>
          </a:prstGeom>
          <a:noFill/>
        </p:spPr>
      </p:pic>
      <p:pic>
        <p:nvPicPr>
          <p:cNvPr id="32772" name="Picture 4" descr="\\johan\data\MAMA_2017\OS_BRNO\Akcie OS\2020\Slovenské kultúrne odpoludnia\Bratislava_Národné_divadlo_Katonaj.jpg"/>
          <p:cNvPicPr>
            <a:picLocks noChangeAspect="1" noChangeArrowheads="1"/>
          </p:cNvPicPr>
          <p:nvPr/>
        </p:nvPicPr>
        <p:blipFill>
          <a:blip r:embed="rId4" cstate="print"/>
          <a:srcRect/>
          <a:stretch>
            <a:fillRect/>
          </a:stretch>
        </p:blipFill>
        <p:spPr bwMode="auto">
          <a:xfrm>
            <a:off x="5004048" y="3645024"/>
            <a:ext cx="2407645" cy="2700000"/>
          </a:xfrm>
          <a:prstGeom prst="rect">
            <a:avLst/>
          </a:prstGeom>
          <a:noFill/>
        </p:spPr>
      </p:pic>
      <p:pic>
        <p:nvPicPr>
          <p:cNvPr id="32773" name="Picture 5" descr="\\johan\data\MAMA_2017\OS_BRNO\Akcie OS\2020\Slovenské kultúrne odpoludnia\Bratislava_Národné_divadlo_Johann_Wolfgang_Goethe.jpg"/>
          <p:cNvPicPr>
            <a:picLocks noChangeAspect="1" noChangeArrowheads="1"/>
          </p:cNvPicPr>
          <p:nvPr/>
        </p:nvPicPr>
        <p:blipFill>
          <a:blip r:embed="rId5" cstate="print"/>
          <a:srcRect/>
          <a:stretch>
            <a:fillRect/>
          </a:stretch>
        </p:blipFill>
        <p:spPr bwMode="auto">
          <a:xfrm>
            <a:off x="899592" y="3645024"/>
            <a:ext cx="2727549" cy="2700000"/>
          </a:xfrm>
          <a:prstGeom prst="rect">
            <a:avLst/>
          </a:prstGeom>
          <a:noFill/>
        </p:spPr>
      </p:pic>
      <p:pic>
        <p:nvPicPr>
          <p:cNvPr id="32774" name="Picture 6" descr="\\johan\data\MAMA_2017\OS_BRNO\Akcie OS\2020\Slovenské kultúrne odpoludnia\Bratislava_Národné_divadlo_ShakespeareW.jpg"/>
          <p:cNvPicPr>
            <a:picLocks noChangeAspect="1" noChangeArrowheads="1"/>
          </p:cNvPicPr>
          <p:nvPr/>
        </p:nvPicPr>
        <p:blipFill>
          <a:blip r:embed="rId6" cstate="print"/>
          <a:srcRect l="6155" r="3576"/>
          <a:stretch>
            <a:fillRect/>
          </a:stretch>
        </p:blipFill>
        <p:spPr bwMode="auto">
          <a:xfrm>
            <a:off x="5724125" y="476672"/>
            <a:ext cx="2437262" cy="2700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johan\data\MAMA_2017\OS_BRNO\Akcie OS\2020\Slovenské kultúrne odpoludnia\Bratislava_SND_atika1.jpg"/>
          <p:cNvPicPr>
            <a:picLocks noChangeAspect="1" noChangeArrowheads="1"/>
          </p:cNvPicPr>
          <p:nvPr/>
        </p:nvPicPr>
        <p:blipFill>
          <a:blip r:embed="rId2" cstate="print"/>
          <a:srcRect/>
          <a:stretch>
            <a:fillRect/>
          </a:stretch>
        </p:blipFill>
        <p:spPr bwMode="auto">
          <a:xfrm>
            <a:off x="179512" y="1484784"/>
            <a:ext cx="2412391" cy="3240000"/>
          </a:xfrm>
          <a:prstGeom prst="rect">
            <a:avLst/>
          </a:prstGeom>
          <a:noFill/>
        </p:spPr>
      </p:pic>
      <p:pic>
        <p:nvPicPr>
          <p:cNvPr id="33796" name="Picture 4" descr="\\johan\data\MAMA_2017\OS_BRNO\Akcie OS\2020\Slovenské kultúrne odpoludnia\Bratislava_SND_atika2.jpg"/>
          <p:cNvPicPr>
            <a:picLocks noChangeAspect="1" noChangeArrowheads="1"/>
          </p:cNvPicPr>
          <p:nvPr/>
        </p:nvPicPr>
        <p:blipFill>
          <a:blip r:embed="rId3" cstate="print"/>
          <a:srcRect/>
          <a:stretch>
            <a:fillRect/>
          </a:stretch>
        </p:blipFill>
        <p:spPr bwMode="auto">
          <a:xfrm>
            <a:off x="6516216" y="3356992"/>
            <a:ext cx="2105254" cy="3240000"/>
          </a:xfrm>
          <a:prstGeom prst="rect">
            <a:avLst/>
          </a:prstGeom>
          <a:noFill/>
        </p:spPr>
      </p:pic>
      <p:pic>
        <p:nvPicPr>
          <p:cNvPr id="33795" name="Picture 3" descr="\\johan\data\MAMA_2017\OS_BRNO\Akcie OS\2020\Slovenské kultúrne odpoludnia\Bratislava_SND_Talia_susosie.jpg"/>
          <p:cNvPicPr>
            <a:picLocks noChangeAspect="1" noChangeArrowheads="1"/>
          </p:cNvPicPr>
          <p:nvPr/>
        </p:nvPicPr>
        <p:blipFill>
          <a:blip r:embed="rId4" cstate="print"/>
          <a:srcRect/>
          <a:stretch>
            <a:fillRect/>
          </a:stretch>
        </p:blipFill>
        <p:spPr bwMode="auto">
          <a:xfrm>
            <a:off x="2483768" y="0"/>
            <a:ext cx="4510126" cy="396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johan\data\MAMA_2017\OS_BRNO\Akcie OS\2020\Slovenské kultúrne odpoludnia\Mestské-divadlo-v-Prešporku.jpg"/>
          <p:cNvPicPr>
            <a:picLocks noChangeAspect="1" noChangeArrowheads="1"/>
          </p:cNvPicPr>
          <p:nvPr/>
        </p:nvPicPr>
        <p:blipFill>
          <a:blip r:embed="rId2" cstate="print"/>
          <a:srcRect/>
          <a:stretch>
            <a:fillRect/>
          </a:stretch>
        </p:blipFill>
        <p:spPr bwMode="auto">
          <a:xfrm>
            <a:off x="323528" y="188640"/>
            <a:ext cx="3610491" cy="2268000"/>
          </a:xfrm>
          <a:prstGeom prst="rect">
            <a:avLst/>
          </a:prstGeom>
          <a:noFill/>
        </p:spPr>
      </p:pic>
      <p:pic>
        <p:nvPicPr>
          <p:cNvPr id="1028" name="Picture 4" descr="\\johan\data\MAMA_2017\OS_BRNO\Akcie OS\2020\Slovenské kultúrne odpoludnia\Slovak_National_Theatre_in_Bratislava_-_Old_building_crop.jpg"/>
          <p:cNvPicPr>
            <a:picLocks noChangeAspect="1" noChangeArrowheads="1"/>
          </p:cNvPicPr>
          <p:nvPr/>
        </p:nvPicPr>
        <p:blipFill>
          <a:blip r:embed="rId3" cstate="print"/>
          <a:srcRect/>
          <a:stretch>
            <a:fillRect/>
          </a:stretch>
        </p:blipFill>
        <p:spPr bwMode="auto">
          <a:xfrm>
            <a:off x="4499992" y="3573016"/>
            <a:ext cx="4323076" cy="2880000"/>
          </a:xfrm>
          <a:prstGeom prst="rect">
            <a:avLst/>
          </a:prstGeom>
          <a:noFill/>
        </p:spPr>
      </p:pic>
      <p:sp>
        <p:nvSpPr>
          <p:cNvPr id="7" name="Nadpis 6"/>
          <p:cNvSpPr>
            <a:spLocks noGrp="1"/>
          </p:cNvSpPr>
          <p:nvPr>
            <p:ph type="ctrTitle"/>
          </p:nvPr>
        </p:nvSpPr>
        <p:spPr>
          <a:xfrm>
            <a:off x="4139952" y="332657"/>
            <a:ext cx="4606280" cy="1296144"/>
          </a:xfrm>
        </p:spPr>
        <p:txBody>
          <a:bodyPr>
            <a:normAutofit/>
          </a:bodyPr>
          <a:lstStyle/>
          <a:p>
            <a:r>
              <a:rPr lang="cs-CZ" sz="6600" dirty="0" smtClean="0">
                <a:solidFill>
                  <a:srgbClr val="990033"/>
                </a:solidFill>
                <a:latin typeface="Verdana" pitchFamily="34" charset="0"/>
                <a:ea typeface="Verdana" pitchFamily="34" charset="0"/>
                <a:cs typeface="Verdana" pitchFamily="34" charset="0"/>
              </a:rPr>
              <a:t>100</a:t>
            </a:r>
            <a:endParaRPr lang="cs-CZ" sz="6600" dirty="0">
              <a:solidFill>
                <a:srgbClr val="990033"/>
              </a:solidFill>
              <a:latin typeface="Verdana" pitchFamily="34" charset="0"/>
              <a:ea typeface="Verdana" pitchFamily="34" charset="0"/>
              <a:cs typeface="Verdana" pitchFamily="34" charset="0"/>
            </a:endParaRPr>
          </a:p>
        </p:txBody>
      </p:sp>
      <p:sp>
        <p:nvSpPr>
          <p:cNvPr id="8" name="TextovéPole 7"/>
          <p:cNvSpPr txBox="1"/>
          <p:nvPr/>
        </p:nvSpPr>
        <p:spPr>
          <a:xfrm>
            <a:off x="827584" y="2492896"/>
            <a:ext cx="7560840" cy="830997"/>
          </a:xfrm>
          <a:prstGeom prst="rect">
            <a:avLst/>
          </a:prstGeom>
          <a:noFill/>
        </p:spPr>
        <p:txBody>
          <a:bodyPr wrap="square" rtlCol="0">
            <a:spAutoFit/>
          </a:bodyPr>
          <a:lstStyle/>
          <a:p>
            <a:r>
              <a:rPr lang="sk-SK" sz="4800" dirty="0" smtClean="0">
                <a:solidFill>
                  <a:srgbClr val="002060"/>
                </a:solidFill>
                <a:latin typeface="Georgia" pitchFamily="18" charset="0"/>
                <a:ea typeface="Verdana" pitchFamily="34" charset="0"/>
                <a:cs typeface="Verdana" pitchFamily="34" charset="0"/>
              </a:rPr>
              <a:t>Slovenské národné</a:t>
            </a:r>
            <a:endParaRPr lang="sk-SK" sz="4800" dirty="0">
              <a:solidFill>
                <a:srgbClr val="002060"/>
              </a:solidFill>
              <a:latin typeface="Georgia" pitchFamily="18" charset="0"/>
              <a:ea typeface="Verdana" pitchFamily="34" charset="0"/>
              <a:cs typeface="Verdana" pitchFamily="34" charset="0"/>
            </a:endParaRPr>
          </a:p>
        </p:txBody>
      </p:sp>
      <p:sp>
        <p:nvSpPr>
          <p:cNvPr id="9" name="TextovéPole 8"/>
          <p:cNvSpPr txBox="1"/>
          <p:nvPr/>
        </p:nvSpPr>
        <p:spPr>
          <a:xfrm>
            <a:off x="1475656" y="3789040"/>
            <a:ext cx="3024336" cy="830997"/>
          </a:xfrm>
          <a:prstGeom prst="rect">
            <a:avLst/>
          </a:prstGeom>
          <a:noFill/>
        </p:spPr>
        <p:txBody>
          <a:bodyPr wrap="square" rtlCol="0">
            <a:spAutoFit/>
          </a:bodyPr>
          <a:lstStyle/>
          <a:p>
            <a:r>
              <a:rPr lang="cs-CZ" sz="4800" dirty="0" smtClean="0">
                <a:latin typeface="Georgia" pitchFamily="18" charset="0"/>
                <a:ea typeface="Verdana" pitchFamily="34" charset="0"/>
                <a:cs typeface="Verdana" pitchFamily="34" charset="0"/>
              </a:rPr>
              <a:t>  </a:t>
            </a:r>
            <a:r>
              <a:rPr lang="cs-CZ" sz="4800" dirty="0" smtClean="0">
                <a:solidFill>
                  <a:srgbClr val="002060"/>
                </a:solidFill>
                <a:latin typeface="Georgia" pitchFamily="18" charset="0"/>
                <a:ea typeface="Verdana" pitchFamily="34" charset="0"/>
                <a:cs typeface="Verdana" pitchFamily="34" charset="0"/>
              </a:rPr>
              <a:t>divadlo</a:t>
            </a:r>
            <a:endParaRPr lang="cs-CZ" sz="4800" dirty="0">
              <a:solidFill>
                <a:srgbClr val="002060"/>
              </a:solidFill>
              <a:latin typeface="Georgia" pitchFamily="18"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Az 1776-ban megnyitott els&amp;odblac; városi színház. Fortepan 6993.jpg"/>
          <p:cNvSpPr>
            <a:spLocks noChangeAspect="1" noChangeArrowheads="1"/>
          </p:cNvSpPr>
          <p:nvPr/>
        </p:nvSpPr>
        <p:spPr bwMode="auto">
          <a:xfrm>
            <a:off x="155575" y="-3519488"/>
            <a:ext cx="11591925" cy="7343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4100" name="AutoShape 4" descr="Az 1776-ban megnyitott els&amp;odblac; városi színház. Fortepan 6993.jpg"/>
          <p:cNvSpPr>
            <a:spLocks noChangeAspect="1" noChangeArrowheads="1"/>
          </p:cNvSpPr>
          <p:nvPr/>
        </p:nvSpPr>
        <p:spPr bwMode="auto">
          <a:xfrm>
            <a:off x="155575" y="-3519488"/>
            <a:ext cx="11591925" cy="7343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 name="Picture 3" descr="\\johan\data\MAMA_2017\OS_BRNO\Akcie OS\2020\Slovenské kultúrne odpoludnia\Divadlo v Bratislave , 1776.jpg"/>
          <p:cNvPicPr>
            <a:picLocks noChangeAspect="1" noChangeArrowheads="1"/>
          </p:cNvPicPr>
          <p:nvPr/>
        </p:nvPicPr>
        <p:blipFill>
          <a:blip r:embed="rId2" cstate="print"/>
          <a:srcRect/>
          <a:stretch>
            <a:fillRect/>
          </a:stretch>
        </p:blipFill>
        <p:spPr bwMode="auto">
          <a:xfrm>
            <a:off x="3491589" y="3258000"/>
            <a:ext cx="5652411" cy="3600000"/>
          </a:xfrm>
          <a:prstGeom prst="rect">
            <a:avLst/>
          </a:prstGeom>
          <a:noFill/>
        </p:spPr>
      </p:pic>
      <p:pic>
        <p:nvPicPr>
          <p:cNvPr id="4101" name="Picture 5" descr="\\johan\data\MAMA_2017\OS_BRNO\Akcie OS\2020\Slovenské kultúrne odpoludnia\Das_alte_städtische_Theater_zu_Preßburg.jpg"/>
          <p:cNvPicPr>
            <a:picLocks noChangeAspect="1" noChangeArrowheads="1"/>
          </p:cNvPicPr>
          <p:nvPr/>
        </p:nvPicPr>
        <p:blipFill>
          <a:blip r:embed="rId3" cstate="print"/>
          <a:srcRect/>
          <a:stretch>
            <a:fillRect/>
          </a:stretch>
        </p:blipFill>
        <p:spPr bwMode="auto">
          <a:xfrm>
            <a:off x="0" y="0"/>
            <a:ext cx="5610250" cy="360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ohan\data\MMPSOV~E\OS_BRNO\AE4D3S~W\2020\S79KUQ~B\Plagát Mestského divadla (dnes SND) z 13. novembra 1846 pozývajúci na divadelné predstavenie Die schwarze Frau. Plagát umiestnený v korune katedrálnej veže vybrali a vystavili po rekonštrukcii.jpg"/>
          <p:cNvPicPr>
            <a:picLocks noChangeAspect="1" noChangeArrowheads="1"/>
          </p:cNvPicPr>
          <p:nvPr/>
        </p:nvPicPr>
        <p:blipFill>
          <a:blip r:embed="rId2" cstate="print"/>
          <a:srcRect/>
          <a:stretch>
            <a:fillRect/>
          </a:stretch>
        </p:blipFill>
        <p:spPr bwMode="auto">
          <a:xfrm>
            <a:off x="539552" y="332656"/>
            <a:ext cx="4725000" cy="6300000"/>
          </a:xfrm>
          <a:prstGeom prst="rect">
            <a:avLst/>
          </a:prstGeom>
          <a:noFill/>
        </p:spPr>
      </p:pic>
      <p:sp>
        <p:nvSpPr>
          <p:cNvPr id="3" name="Obdélník 2"/>
          <p:cNvSpPr/>
          <p:nvPr/>
        </p:nvSpPr>
        <p:spPr>
          <a:xfrm>
            <a:off x="5436096" y="1052736"/>
            <a:ext cx="3491880" cy="3170099"/>
          </a:xfrm>
          <a:prstGeom prst="rect">
            <a:avLst/>
          </a:prstGeom>
        </p:spPr>
        <p:txBody>
          <a:bodyPr wrap="square">
            <a:spAutoFit/>
          </a:bodyPr>
          <a:lstStyle/>
          <a:p>
            <a:r>
              <a:rPr lang="cs-CZ" sz="2000" dirty="0" err="1" smtClean="0">
                <a:latin typeface="Verdana" pitchFamily="34" charset="0"/>
                <a:ea typeface="Verdana" pitchFamily="34" charset="0"/>
                <a:cs typeface="Verdana" pitchFamily="34" charset="0"/>
              </a:rPr>
              <a:t>Plagát</a:t>
            </a:r>
            <a:r>
              <a:rPr lang="cs-CZ" sz="2000" dirty="0" smtClean="0">
                <a:latin typeface="Verdana" pitchFamily="34" charset="0"/>
                <a:ea typeface="Verdana" pitchFamily="34" charset="0"/>
                <a:cs typeface="Verdana" pitchFamily="34" charset="0"/>
              </a:rPr>
              <a:t> </a:t>
            </a:r>
            <a:r>
              <a:rPr lang="cs-CZ" sz="2000" dirty="0" err="1" smtClean="0">
                <a:latin typeface="Verdana" pitchFamily="34" charset="0"/>
                <a:ea typeface="Verdana" pitchFamily="34" charset="0"/>
                <a:cs typeface="Verdana" pitchFamily="34" charset="0"/>
              </a:rPr>
              <a:t>Mestského</a:t>
            </a:r>
            <a:r>
              <a:rPr lang="cs-CZ" sz="2000" dirty="0" smtClean="0">
                <a:latin typeface="Verdana" pitchFamily="34" charset="0"/>
                <a:ea typeface="Verdana" pitchFamily="34" charset="0"/>
                <a:cs typeface="Verdana" pitchFamily="34" charset="0"/>
              </a:rPr>
              <a:t> divadla (dnes </a:t>
            </a:r>
            <a:r>
              <a:rPr lang="cs-CZ" sz="2000" dirty="0" err="1" smtClean="0">
                <a:latin typeface="Verdana" pitchFamily="34" charset="0"/>
                <a:ea typeface="Verdana" pitchFamily="34" charset="0"/>
                <a:cs typeface="Verdana" pitchFamily="34" charset="0"/>
              </a:rPr>
              <a:t>SND</a:t>
            </a:r>
            <a:r>
              <a:rPr lang="cs-CZ" sz="2000" dirty="0" smtClean="0">
                <a:latin typeface="Verdana" pitchFamily="34" charset="0"/>
                <a:ea typeface="Verdana" pitchFamily="34" charset="0"/>
                <a:cs typeface="Verdana" pitchFamily="34" charset="0"/>
              </a:rPr>
              <a:t>) z 13. </a:t>
            </a:r>
            <a:r>
              <a:rPr lang="cs-CZ" sz="2000" dirty="0" err="1" smtClean="0">
                <a:latin typeface="Verdana" pitchFamily="34" charset="0"/>
                <a:ea typeface="Verdana" pitchFamily="34" charset="0"/>
                <a:cs typeface="Verdana" pitchFamily="34" charset="0"/>
              </a:rPr>
              <a:t>novembra</a:t>
            </a:r>
            <a:r>
              <a:rPr lang="cs-CZ" sz="2000" dirty="0" smtClean="0">
                <a:latin typeface="Verdana" pitchFamily="34" charset="0"/>
                <a:ea typeface="Verdana" pitchFamily="34" charset="0"/>
                <a:cs typeface="Verdana" pitchFamily="34" charset="0"/>
              </a:rPr>
              <a:t> 1846 </a:t>
            </a:r>
            <a:r>
              <a:rPr lang="cs-CZ" sz="2000" dirty="0" err="1" smtClean="0">
                <a:latin typeface="Verdana" pitchFamily="34" charset="0"/>
                <a:ea typeface="Verdana" pitchFamily="34" charset="0"/>
                <a:cs typeface="Verdana" pitchFamily="34" charset="0"/>
              </a:rPr>
              <a:t>pozývajúci</a:t>
            </a:r>
            <a:r>
              <a:rPr lang="cs-CZ" sz="2000" dirty="0" smtClean="0">
                <a:latin typeface="Verdana" pitchFamily="34" charset="0"/>
                <a:ea typeface="Verdana" pitchFamily="34" charset="0"/>
                <a:cs typeface="Verdana" pitchFamily="34" charset="0"/>
              </a:rPr>
              <a:t> na </a:t>
            </a:r>
            <a:r>
              <a:rPr lang="cs-CZ" sz="2000" dirty="0" err="1" smtClean="0">
                <a:latin typeface="Verdana" pitchFamily="34" charset="0"/>
                <a:ea typeface="Verdana" pitchFamily="34" charset="0"/>
                <a:cs typeface="Verdana" pitchFamily="34" charset="0"/>
              </a:rPr>
              <a:t>divadelné</a:t>
            </a:r>
            <a:r>
              <a:rPr lang="cs-CZ" sz="2000" dirty="0" smtClean="0">
                <a:latin typeface="Verdana" pitchFamily="34" charset="0"/>
                <a:ea typeface="Verdana" pitchFamily="34" charset="0"/>
                <a:cs typeface="Verdana" pitchFamily="34" charset="0"/>
              </a:rPr>
              <a:t> </a:t>
            </a:r>
            <a:r>
              <a:rPr lang="cs-CZ" sz="2000" dirty="0" err="1" smtClean="0">
                <a:latin typeface="Verdana" pitchFamily="34" charset="0"/>
                <a:ea typeface="Verdana" pitchFamily="34" charset="0"/>
                <a:cs typeface="Verdana" pitchFamily="34" charset="0"/>
              </a:rPr>
              <a:t>predstavenie</a:t>
            </a:r>
            <a:r>
              <a:rPr lang="cs-CZ" sz="2000" dirty="0" smtClean="0">
                <a:latin typeface="Verdana" pitchFamily="34" charset="0"/>
                <a:ea typeface="Verdana" pitchFamily="34" charset="0"/>
                <a:cs typeface="Verdana" pitchFamily="34" charset="0"/>
              </a:rPr>
              <a:t> </a:t>
            </a:r>
            <a:r>
              <a:rPr lang="cs-CZ" sz="2000" i="1" dirty="0" smtClean="0">
                <a:latin typeface="Verdana" pitchFamily="34" charset="0"/>
                <a:ea typeface="Verdana" pitchFamily="34" charset="0"/>
                <a:cs typeface="Verdana" pitchFamily="34" charset="0"/>
              </a:rPr>
              <a:t>Die </a:t>
            </a:r>
            <a:r>
              <a:rPr lang="cs-CZ" sz="2000" i="1" dirty="0" err="1" smtClean="0">
                <a:latin typeface="Verdana" pitchFamily="34" charset="0"/>
                <a:ea typeface="Verdana" pitchFamily="34" charset="0"/>
                <a:cs typeface="Verdana" pitchFamily="34" charset="0"/>
              </a:rPr>
              <a:t>schwarze</a:t>
            </a:r>
            <a:r>
              <a:rPr lang="cs-CZ" sz="2000" i="1" dirty="0" smtClean="0">
                <a:latin typeface="Verdana" pitchFamily="34" charset="0"/>
                <a:ea typeface="Verdana" pitchFamily="34" charset="0"/>
                <a:cs typeface="Verdana" pitchFamily="34" charset="0"/>
              </a:rPr>
              <a:t> </a:t>
            </a:r>
            <a:r>
              <a:rPr lang="cs-CZ" sz="2000" i="1" dirty="0" err="1" smtClean="0">
                <a:latin typeface="Verdana" pitchFamily="34" charset="0"/>
                <a:ea typeface="Verdana" pitchFamily="34" charset="0"/>
                <a:cs typeface="Verdana" pitchFamily="34" charset="0"/>
              </a:rPr>
              <a:t>Frau</a:t>
            </a:r>
            <a:r>
              <a:rPr lang="cs-CZ" sz="2000" dirty="0" smtClean="0">
                <a:latin typeface="Verdana" pitchFamily="34" charset="0"/>
                <a:ea typeface="Verdana" pitchFamily="34" charset="0"/>
                <a:cs typeface="Verdana" pitchFamily="34" charset="0"/>
              </a:rPr>
              <a:t>. </a:t>
            </a:r>
            <a:r>
              <a:rPr lang="cs-CZ" sz="2000" dirty="0" err="1" smtClean="0">
                <a:latin typeface="Verdana" pitchFamily="34" charset="0"/>
                <a:ea typeface="Verdana" pitchFamily="34" charset="0"/>
                <a:cs typeface="Verdana" pitchFamily="34" charset="0"/>
              </a:rPr>
              <a:t>Plagát</a:t>
            </a:r>
            <a:r>
              <a:rPr lang="cs-CZ" sz="2000" dirty="0" smtClean="0">
                <a:latin typeface="Verdana" pitchFamily="34" charset="0"/>
                <a:ea typeface="Verdana" pitchFamily="34" charset="0"/>
                <a:cs typeface="Verdana" pitchFamily="34" charset="0"/>
              </a:rPr>
              <a:t> </a:t>
            </a:r>
            <a:r>
              <a:rPr lang="cs-CZ" sz="2000" dirty="0" err="1" smtClean="0">
                <a:latin typeface="Verdana" pitchFamily="34" charset="0"/>
                <a:ea typeface="Verdana" pitchFamily="34" charset="0"/>
                <a:cs typeface="Verdana" pitchFamily="34" charset="0"/>
              </a:rPr>
              <a:t>umiestnený</a:t>
            </a:r>
            <a:r>
              <a:rPr lang="cs-CZ" sz="2000" dirty="0" smtClean="0">
                <a:latin typeface="Verdana" pitchFamily="34" charset="0"/>
                <a:ea typeface="Verdana" pitchFamily="34" charset="0"/>
                <a:cs typeface="Verdana" pitchFamily="34" charset="0"/>
              </a:rPr>
              <a:t> v </a:t>
            </a:r>
            <a:r>
              <a:rPr lang="cs-CZ" sz="2000" dirty="0" err="1" smtClean="0">
                <a:latin typeface="Verdana" pitchFamily="34" charset="0"/>
                <a:ea typeface="Verdana" pitchFamily="34" charset="0"/>
                <a:cs typeface="Verdana" pitchFamily="34" charset="0"/>
              </a:rPr>
              <a:t>korune</a:t>
            </a:r>
            <a:r>
              <a:rPr lang="cs-CZ" sz="2000" dirty="0" smtClean="0">
                <a:latin typeface="Verdana" pitchFamily="34" charset="0"/>
                <a:ea typeface="Verdana" pitchFamily="34" charset="0"/>
                <a:cs typeface="Verdana" pitchFamily="34" charset="0"/>
              </a:rPr>
              <a:t> </a:t>
            </a:r>
            <a:r>
              <a:rPr lang="cs-CZ" sz="2000" dirty="0" err="1" smtClean="0">
                <a:latin typeface="Verdana" pitchFamily="34" charset="0"/>
                <a:ea typeface="Verdana" pitchFamily="34" charset="0"/>
                <a:cs typeface="Verdana" pitchFamily="34" charset="0"/>
              </a:rPr>
              <a:t>katedrálnej</a:t>
            </a:r>
            <a:r>
              <a:rPr lang="cs-CZ" sz="2000" dirty="0" smtClean="0">
                <a:latin typeface="Verdana" pitchFamily="34" charset="0"/>
                <a:ea typeface="Verdana" pitchFamily="34" charset="0"/>
                <a:cs typeface="Verdana" pitchFamily="34" charset="0"/>
              </a:rPr>
              <a:t> </a:t>
            </a:r>
            <a:r>
              <a:rPr lang="cs-CZ" sz="2000" dirty="0" err="1" smtClean="0">
                <a:latin typeface="Verdana" pitchFamily="34" charset="0"/>
                <a:ea typeface="Verdana" pitchFamily="34" charset="0"/>
                <a:cs typeface="Verdana" pitchFamily="34" charset="0"/>
              </a:rPr>
              <a:t>veže</a:t>
            </a:r>
            <a:r>
              <a:rPr lang="cs-CZ" sz="2000" dirty="0" smtClean="0">
                <a:latin typeface="Verdana" pitchFamily="34" charset="0"/>
                <a:ea typeface="Verdana" pitchFamily="34" charset="0"/>
                <a:cs typeface="Verdana" pitchFamily="34" charset="0"/>
              </a:rPr>
              <a:t> vybrali a vystavili po </a:t>
            </a:r>
            <a:r>
              <a:rPr lang="cs-CZ" sz="2000" dirty="0" err="1" smtClean="0">
                <a:latin typeface="Verdana" pitchFamily="34" charset="0"/>
                <a:ea typeface="Verdana" pitchFamily="34" charset="0"/>
                <a:cs typeface="Verdana" pitchFamily="34" charset="0"/>
              </a:rPr>
              <a:t>rekonštrukcii</a:t>
            </a:r>
            <a:r>
              <a:rPr lang="cs-CZ" sz="2000" dirty="0" smtClean="0">
                <a:latin typeface="Verdana" pitchFamily="34" charset="0"/>
                <a:ea typeface="Verdana" pitchFamily="34" charset="0"/>
                <a:cs typeface="Verdana" pitchFamily="34" charset="0"/>
              </a:rPr>
              <a:t> koruny v </a:t>
            </a:r>
            <a:r>
              <a:rPr lang="cs-CZ" sz="2000" dirty="0" err="1" smtClean="0">
                <a:latin typeface="Verdana" pitchFamily="34" charset="0"/>
                <a:ea typeface="Verdana" pitchFamily="34" charset="0"/>
                <a:cs typeface="Verdana" pitchFamily="34" charset="0"/>
              </a:rPr>
              <a:t>septembri</a:t>
            </a:r>
            <a:r>
              <a:rPr lang="cs-CZ" sz="2000" dirty="0" smtClean="0">
                <a:latin typeface="Verdana" pitchFamily="34" charset="0"/>
                <a:ea typeface="Verdana" pitchFamily="34" charset="0"/>
                <a:cs typeface="Verdana" pitchFamily="34" charset="0"/>
              </a:rPr>
              <a:t> 2010</a:t>
            </a:r>
            <a:endParaRPr lang="cs-CZ" sz="2000" dirty="0">
              <a:latin typeface="Verdana" pitchFamily="34" charset="0"/>
              <a:ea typeface="Verdana" pitchFamily="34" charset="0"/>
              <a:cs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johan\data\MAMA_2017\OS_BRNO\Akcie OS\2020\Slovenské kultúrne odpoludnia\prespor.jpg"/>
          <p:cNvPicPr>
            <a:picLocks noChangeAspect="1" noChangeArrowheads="1"/>
          </p:cNvPicPr>
          <p:nvPr/>
        </p:nvPicPr>
        <p:blipFill>
          <a:blip r:embed="rId2" cstate="print"/>
          <a:srcRect/>
          <a:stretch>
            <a:fillRect/>
          </a:stretch>
        </p:blipFill>
        <p:spPr bwMode="auto">
          <a:xfrm>
            <a:off x="971600" y="260648"/>
            <a:ext cx="7024493" cy="5076000"/>
          </a:xfrm>
          <a:prstGeom prst="rect">
            <a:avLst/>
          </a:prstGeom>
          <a:noFill/>
        </p:spPr>
      </p:pic>
      <p:sp>
        <p:nvSpPr>
          <p:cNvPr id="10" name="TextovéPole 9"/>
          <p:cNvSpPr txBox="1"/>
          <p:nvPr/>
        </p:nvSpPr>
        <p:spPr>
          <a:xfrm>
            <a:off x="683568" y="5517232"/>
            <a:ext cx="8136904" cy="1477328"/>
          </a:xfrm>
          <a:prstGeom prst="rect">
            <a:avLst/>
          </a:prstGeom>
          <a:noFill/>
        </p:spPr>
        <p:txBody>
          <a:bodyPr wrap="square" rtlCol="0">
            <a:spAutoFit/>
          </a:bodyPr>
          <a:lstStyle/>
          <a:p>
            <a:r>
              <a:rPr lang="cs-CZ" dirty="0" smtClean="0">
                <a:latin typeface="Verdana" pitchFamily="34" charset="0"/>
                <a:ea typeface="Verdana" pitchFamily="34" charset="0"/>
                <a:cs typeface="Verdana" pitchFamily="34" charset="0"/>
              </a:rPr>
              <a:t>V roku </a:t>
            </a:r>
            <a:r>
              <a:rPr lang="sk-SK" dirty="0" smtClean="0">
                <a:latin typeface="Verdana" pitchFamily="34" charset="0"/>
                <a:ea typeface="Verdana" pitchFamily="34" charset="0"/>
                <a:cs typeface="Verdana" pitchFamily="34" charset="0"/>
              </a:rPr>
              <a:t> 1884 </a:t>
            </a:r>
            <a:r>
              <a:rPr lang="sk-SK" dirty="0" smtClean="0">
                <a:latin typeface="Verdana" pitchFamily="34" charset="0"/>
                <a:ea typeface="Verdana" pitchFamily="34" charset="0"/>
                <a:cs typeface="Verdana" pitchFamily="34" charset="0"/>
              </a:rPr>
              <a:t>na základe rozhodnutia uhorského ministerstva vnútra, ktoré označilo starú budovu za technicky nedostačujúcu. Ministerstvo odporučilo postavenie „nového dôstojného domu pre domácu (maďarskú) múzu“.</a:t>
            </a:r>
            <a:endParaRPr lang="cs-CZ" dirty="0" smtClean="0">
              <a:latin typeface="Verdana" pitchFamily="34" charset="0"/>
              <a:ea typeface="Verdana" pitchFamily="34" charset="0"/>
              <a:cs typeface="Verdana" pitchFamily="34" charset="0"/>
            </a:endParaRP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johan\data\MAMA_2017\OS_BRNO\Akcie OS\2020\Slovenské kultúrne odpoludnia\Mestské-divadlo-v-Prešporku-19101.jpg"/>
          <p:cNvPicPr>
            <a:picLocks noChangeAspect="1" noChangeArrowheads="1"/>
          </p:cNvPicPr>
          <p:nvPr/>
        </p:nvPicPr>
        <p:blipFill>
          <a:blip r:embed="rId2" cstate="print"/>
          <a:srcRect/>
          <a:stretch>
            <a:fillRect/>
          </a:stretch>
        </p:blipFill>
        <p:spPr bwMode="auto">
          <a:xfrm>
            <a:off x="2476500" y="2038350"/>
            <a:ext cx="6667500" cy="4819650"/>
          </a:xfrm>
          <a:prstGeom prst="rect">
            <a:avLst/>
          </a:prstGeom>
          <a:noFill/>
        </p:spPr>
      </p:pic>
      <p:pic>
        <p:nvPicPr>
          <p:cNvPr id="17412" name="Picture 4" descr="\\johan\data\MAMA_2017\OS_BRNO\Akcie OS\2020\Slovenské kultúrne odpoludnia\Mestské-divadlo-v-Prešporku.jpg"/>
          <p:cNvPicPr>
            <a:picLocks noChangeAspect="1" noChangeArrowheads="1"/>
          </p:cNvPicPr>
          <p:nvPr/>
        </p:nvPicPr>
        <p:blipFill>
          <a:blip r:embed="rId3" cstate="print"/>
          <a:srcRect/>
          <a:stretch>
            <a:fillRect/>
          </a:stretch>
        </p:blipFill>
        <p:spPr bwMode="auto">
          <a:xfrm>
            <a:off x="251520" y="404664"/>
            <a:ext cx="4527435" cy="2844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962674"/>
          </a:xfrm>
        </p:spPr>
        <p:txBody>
          <a:bodyPr>
            <a:normAutofit fontScale="90000"/>
          </a:bodyPr>
          <a:lstStyle/>
          <a:p>
            <a:pPr algn="l">
              <a:lnSpc>
                <a:spcPct val="150000"/>
              </a:lnSpc>
            </a:pPr>
            <a:r>
              <a:rPr lang="sk-SK" sz="1800" dirty="0" smtClean="0">
                <a:latin typeface="Verdana" pitchFamily="34" charset="0"/>
                <a:ea typeface="Verdana" pitchFamily="34" charset="0"/>
                <a:cs typeface="Verdana" pitchFamily="34" charset="0"/>
              </a:rPr>
              <a:t>Za autorov projektu boli vybratí významní architekti Ferdinand </a:t>
            </a:r>
            <a:r>
              <a:rPr lang="sk-SK" sz="1800" dirty="0" err="1" smtClean="0">
                <a:latin typeface="Verdana" pitchFamily="34" charset="0"/>
                <a:ea typeface="Verdana" pitchFamily="34" charset="0"/>
                <a:cs typeface="Verdana" pitchFamily="34" charset="0"/>
              </a:rPr>
              <a:t>Fellner</a:t>
            </a:r>
            <a:r>
              <a:rPr lang="sk-SK" sz="1800" dirty="0" smtClean="0">
                <a:latin typeface="Verdana" pitchFamily="34" charset="0"/>
                <a:ea typeface="Verdana" pitchFamily="34" charset="0"/>
                <a:cs typeface="Verdana" pitchFamily="34" charset="0"/>
              </a:rPr>
              <a:t> ml. a </a:t>
            </a:r>
            <a:r>
              <a:rPr lang="sk-SK" sz="1800" dirty="0" err="1" smtClean="0">
                <a:latin typeface="Verdana" pitchFamily="34" charset="0"/>
                <a:ea typeface="Verdana" pitchFamily="34" charset="0"/>
                <a:cs typeface="Verdana" pitchFamily="34" charset="0"/>
              </a:rPr>
              <a:t>Hermann</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Gottlieb</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Helmer</a:t>
            </a:r>
            <a:r>
              <a:rPr lang="sk-SK" sz="1800" dirty="0" smtClean="0">
                <a:latin typeface="Verdana" pitchFamily="34" charset="0"/>
                <a:ea typeface="Verdana" pitchFamily="34" charset="0"/>
                <a:cs typeface="Verdana" pitchFamily="34" charset="0"/>
              </a:rPr>
              <a:t> z Viedne, autori takmer päťdesiatich divadiel od </a:t>
            </a:r>
            <a:r>
              <a:rPr lang="sk-SK" sz="1800" dirty="0" err="1" smtClean="0">
                <a:latin typeface="Verdana" pitchFamily="34" charset="0"/>
                <a:ea typeface="Verdana" pitchFamily="34" charset="0"/>
                <a:cs typeface="Verdana" pitchFamily="34" charset="0"/>
              </a:rPr>
              <a:t>Hambur</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gu</a:t>
            </a:r>
            <a:r>
              <a:rPr lang="sk-SK" sz="1800" dirty="0" smtClean="0">
                <a:latin typeface="Verdana" pitchFamily="34" charset="0"/>
                <a:ea typeface="Verdana" pitchFamily="34" charset="0"/>
                <a:cs typeface="Verdana" pitchFamily="34" charset="0"/>
              </a:rPr>
              <a:t> cez Zürich po Odesu, ktorí navrhli pre Prešporok divadlo podľa najmodernejších bezpečnostných požiadaviek v historickom </a:t>
            </a:r>
            <a:r>
              <a:rPr lang="sk-SK" sz="1800" dirty="0" err="1" smtClean="0">
                <a:latin typeface="Verdana" pitchFamily="34" charset="0"/>
                <a:ea typeface="Verdana" pitchFamily="34" charset="0"/>
                <a:cs typeface="Verdana" pitchFamily="34" charset="0"/>
              </a:rPr>
              <a:t>neorenesančnom</a:t>
            </a:r>
            <a:r>
              <a:rPr lang="sk-SK" sz="1800" dirty="0" smtClean="0">
                <a:latin typeface="Verdana" pitchFamily="34" charset="0"/>
                <a:ea typeface="Verdana" pitchFamily="34" charset="0"/>
                <a:cs typeface="Verdana" pitchFamily="34" charset="0"/>
              </a:rPr>
              <a:t> štýle s vnútornou neobarokovou výzdobou. Veľkolepá novostavba zmenila tvár mesta a dodala mu punc dôležitosti. Nápis na priečelí budovy </a:t>
            </a:r>
            <a:r>
              <a:rPr lang="sk-SK" sz="1800" dirty="0" err="1" smtClean="0">
                <a:latin typeface="Verdana" pitchFamily="34" charset="0"/>
                <a:ea typeface="Verdana" pitchFamily="34" charset="0"/>
                <a:cs typeface="Verdana" pitchFamily="34" charset="0"/>
              </a:rPr>
              <a:t>Városi</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színház</a:t>
            </a:r>
            <a:r>
              <a:rPr lang="sk-SK" sz="1800" dirty="0" smtClean="0">
                <a:latin typeface="Verdana" pitchFamily="34" charset="0"/>
                <a:ea typeface="Verdana" pitchFamily="34" charset="0"/>
                <a:cs typeface="Verdana" pitchFamily="34" charset="0"/>
              </a:rPr>
              <a:t> (Mestské divadlo) v maďarčine naznačoval politické okolnosti po </a:t>
            </a:r>
            <a:r>
              <a:rPr lang="sk-SK" sz="1800" dirty="0" err="1" smtClean="0">
                <a:latin typeface="Verdana" pitchFamily="34" charset="0"/>
                <a:ea typeface="Verdana" pitchFamily="34" charset="0"/>
                <a:cs typeface="Verdana" pitchFamily="34" charset="0"/>
              </a:rPr>
              <a:t>rakúskouhorskom</a:t>
            </a:r>
            <a:r>
              <a:rPr lang="sk-SK" sz="1800" dirty="0" smtClean="0">
                <a:latin typeface="Verdana" pitchFamily="34" charset="0"/>
                <a:ea typeface="Verdana" pitchFamily="34" charset="0"/>
                <a:cs typeface="Verdana" pitchFamily="34" charset="0"/>
              </a:rPr>
              <a:t> vyrovnaní. Slávnostné otvorenie sa uskutočnilo 22. septembra 1886 za účasti uhorského ministerského predsedu Kolomana </a:t>
            </a:r>
            <a:r>
              <a:rPr lang="sk-SK" sz="1800" dirty="0" err="1" smtClean="0">
                <a:latin typeface="Verdana" pitchFamily="34" charset="0"/>
                <a:ea typeface="Verdana" pitchFamily="34" charset="0"/>
                <a:cs typeface="Verdana" pitchFamily="34" charset="0"/>
              </a:rPr>
              <a:t>Tiszu</a:t>
            </a:r>
            <a:r>
              <a:rPr lang="sk-SK" sz="1800" dirty="0" smtClean="0">
                <a:latin typeface="Verdana" pitchFamily="34" charset="0"/>
                <a:ea typeface="Verdana" pitchFamily="34" charset="0"/>
                <a:cs typeface="Verdana" pitchFamily="34" charset="0"/>
              </a:rPr>
              <a:t> a ďalších politických predstaviteľov z Budapešti. Program, ktorého vrchol tvorila opera Bánk bán od </a:t>
            </a:r>
            <a:r>
              <a:rPr lang="sk-SK" sz="1800" dirty="0" err="1" smtClean="0">
                <a:latin typeface="Verdana" pitchFamily="34" charset="0"/>
                <a:ea typeface="Verdana" pitchFamily="34" charset="0"/>
                <a:cs typeface="Verdana" pitchFamily="34" charset="0"/>
              </a:rPr>
              <a:t>Ferenca</a:t>
            </a:r>
            <a:r>
              <a:rPr lang="sk-SK" sz="1800" dirty="0" smtClean="0">
                <a:latin typeface="Verdana" pitchFamily="34" charset="0"/>
                <a:ea typeface="Verdana" pitchFamily="34" charset="0"/>
                <a:cs typeface="Verdana" pitchFamily="34" charset="0"/>
              </a:rPr>
              <a:t> </a:t>
            </a:r>
            <a:r>
              <a:rPr lang="sk-SK" sz="1800" dirty="0" err="1" smtClean="0">
                <a:latin typeface="Verdana" pitchFamily="34" charset="0"/>
                <a:ea typeface="Verdana" pitchFamily="34" charset="0"/>
                <a:cs typeface="Verdana" pitchFamily="34" charset="0"/>
              </a:rPr>
              <a:t>Erkela</a:t>
            </a:r>
            <a:r>
              <a:rPr lang="sk-SK" sz="1800" dirty="0" smtClean="0">
                <a:latin typeface="Verdana" pitchFamily="34" charset="0"/>
                <a:ea typeface="Verdana" pitchFamily="34" charset="0"/>
                <a:cs typeface="Verdana" pitchFamily="34" charset="0"/>
              </a:rPr>
              <a:t>, odznel v podaní hostí z Budapešti, účinkujúcich bez nároku na honorár. V nasledujúcich dňoch pokračovalo úspešné hosťovanie umeleckých súborov budapeštianskej Maďarskej kráľovskej opery a Národného divadla.</a:t>
            </a:r>
            <a:r>
              <a:rPr lang="cs-CZ" sz="1800" dirty="0" smtClean="0">
                <a:latin typeface="Verdana" pitchFamily="34" charset="0"/>
                <a:ea typeface="Verdana" pitchFamily="34" charset="0"/>
                <a:cs typeface="Verdana" pitchFamily="34" charset="0"/>
              </a:rPr>
              <a:t/>
            </a:r>
            <a:br>
              <a:rPr lang="cs-CZ" sz="1800" dirty="0" smtClean="0">
                <a:latin typeface="Verdana" pitchFamily="34" charset="0"/>
                <a:ea typeface="Verdana" pitchFamily="34" charset="0"/>
                <a:cs typeface="Verdana" pitchFamily="34" charset="0"/>
              </a:rPr>
            </a:br>
            <a:endParaRPr lang="cs-CZ" sz="1800" dirty="0">
              <a:latin typeface="Verdana" pitchFamily="34" charset="0"/>
              <a:ea typeface="Verdana" pitchFamily="34" charset="0"/>
              <a:cs typeface="Verdana" pitchFamily="34"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417</Words>
  <Application>Microsoft Office PowerPoint</Application>
  <PresentationFormat>Předvádění na obrazovce (4:3)</PresentationFormat>
  <Paragraphs>22</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2020 Rok slovenského divadla</vt:lpstr>
      <vt:lpstr>Snímek 2</vt:lpstr>
      <vt:lpstr>100</vt:lpstr>
      <vt:lpstr>Snímek 4</vt:lpstr>
      <vt:lpstr>Snímek 5</vt:lpstr>
      <vt:lpstr>Snímek 6</vt:lpstr>
      <vt:lpstr>Snímek 7</vt:lpstr>
      <vt:lpstr>Snímek 8</vt:lpstr>
      <vt:lpstr>Za autorov projektu boli vybratí významní architekti Ferdinand Fellner ml. a Hermann Gottlieb Helmer z Viedne, autori takmer päťdesiatich divadiel od Hambur gu cez Zürich po Odesu, ktorí navrhli pre Prešporok divadlo podľa najmodernejších bezpečnostných požiadaviek v historickom neorenesančnom štýle s vnútornou neobarokovou výzdobou. Veľkolepá novostavba zmenila tvár mesta a dodala mu punc dôležitosti. Nápis na priečelí budovy Városi színház (Mestské divadlo) v maďarčine naznačoval politické okolnosti po rakúskouhorskom vyrovnaní. Slávnostné otvorenie sa uskutočnilo 22. septembra 1886 za účasti uhorského ministerského predsedu Kolomana Tiszu a ďalších politických predstaviteľov z Budapešti. Program, ktorého vrchol tvorila opera Bánk bán od Ferenca Erkela, odznel v podaní hostí z Budapešti, účinkujúcich bez nároku na honorár. V nasledujúcich dňoch pokračovalo úspešné hosťovanie umeleckých súborov budapeštianskej Maďarskej kráľovskej opery a Národného divadla. </vt:lpstr>
      <vt:lpstr>Snímek 10</vt:lpstr>
      <vt:lpstr>V roku 2020 si pripomíname 100. výročie prvého profesionálneho divadla na Slovensku – Slovenského národného divadla. Prvé predstavenie SND sa totiž uskutočnilo 1. marca 1920. Vznik SND a jeho troch súborov (činoherného, operného, baletného) vytvoril  základ pre rozvoj pôvodnej slovenskej dramatickej, rozhlasovej, filmovej i televíznej tvorby, ale aj umeleckého školstva. </vt:lpstr>
      <vt:lpstr>V roku 2020 si súčasne pripomíname aj 190. výročie uvedenia prvého ochotníckeho predstavenia na našom území (Liptovský Mikuláš, 22. augusta 1830).   Za prvé slovenské ochotnícke divadlo sa pokladá  Divadlo slovenské Sväto-Mikuláške založené v roku 1830 v Liptovskom  Mikuláši  pod vedením Gašpara Fejérpatakyho-Belopotockého. 22. augusta 1830 uskutočnilo svoje prvé predstavenie uvedením veselohry Janka Chalúpku Kocúrkovo.  Celkovo inscenovalo 33 hier slovenských, českých aj iných autorov.</vt:lpstr>
      <vt:lpstr> Vznik profesionálneho slovenského divadla  V roku 1919 poverili Družstvo SND založením Slovenského národného divadla. Družstvo SND uzavrelo zmluvu s riaditeľom Východočeskej spoločnosti Bedřichem Jeřábkem. V roku 1920 začal prevádzku všetkých troch súborov SND v budove bývalého Mestského divadla. Opera SND 1.3.1920  začala inscenáciou opery Hubička Bedřicha Smetanu   2.3.1920 činoherný súbor uviedol hru Aloisa a Viléma Mrštíkovcov Mariša.  Balet SND debutoval inscenáciou baletu Coppelia od Léa Delibesa 19.5.1920 .  </vt:lpstr>
      <vt:lpstr>Snímek 14</vt:lpstr>
      <vt:lpstr>1926</vt:lpstr>
      <vt:lpstr>Opera SND V jej vedení sa vystriedali viaceré významné osobnosti, jednou z prvých bol Oskar Nedbal, skladateľ a dirigent európskeho formátu. Dôležité miesto v jej prvej historickej etape mali českí umelci. Hosťami operného domu v medzivojnovom období boli viaceré významné umelecké osobnosti, ako Richard Strauss, Pietro Mascagni, ktorí tu dirigovali svoje diela, či speváci Fiodor Šaljapin, Richard Tauber, Sándor Svéd, Ema Destinová, Zinka Milanov. Po druhej svetovej vojne dostáva divadlo do vienka prvé veľké národné dielo, hudobnú drámu Eugena Suchoňa Krútňava. Na javisku Opery SND majú svoju premiéru i veľké diela jedného z popredných európskych operných tvorcov, slovenského skladateľa Jána Cikkera.  </vt:lpstr>
      <vt:lpstr>Snímek 17</vt:lpstr>
      <vt:lpstr>Snímek 18</vt:lpstr>
      <vt:lpstr>Snímek 19</vt:lpstr>
      <vt:lpstr>Snímek 20</vt:lpstr>
      <vt:lpstr>Snímek 21</vt:lpstr>
      <vt:lpstr>Snímek 22</vt:lpstr>
      <vt:lpstr>Snímek 23</vt:lpstr>
      <vt:lpstr>Snímek 24</vt:lpstr>
      <vt:lpstr>Snímek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uzivatel</dc:creator>
  <cp:lastModifiedBy>uzivatel</cp:lastModifiedBy>
  <cp:revision>49</cp:revision>
  <dcterms:created xsi:type="dcterms:W3CDTF">2020-02-24T16:43:16Z</dcterms:created>
  <dcterms:modified xsi:type="dcterms:W3CDTF">2020-02-25T00:38:10Z</dcterms:modified>
</cp:coreProperties>
</file>